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7"/>
  </p:notes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 id="291" r:id="rId36"/>
    <p:sldId id="292" r:id="rId37"/>
    <p:sldId id="306"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8" autoAdjust="0"/>
    <p:restoredTop sz="94660"/>
  </p:normalViewPr>
  <p:slideViewPr>
    <p:cSldViewPr>
      <p:cViewPr varScale="1">
        <p:scale>
          <a:sx n="87" d="100"/>
          <a:sy n="87" d="100"/>
        </p:scale>
        <p:origin x="-138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it-IT" dirty="0" smtClean="0"/>
              <a:t>TASSO DI OCCUPAZIONE</a:t>
            </a:r>
            <a:endParaRPr lang="it-IT" dirty="0"/>
          </a:p>
        </c:rich>
      </c:tx>
      <c:overlay val="0"/>
      <c:spPr>
        <a:noFill/>
        <a:ln>
          <a:noFill/>
        </a:ln>
        <a:effectLst/>
      </c:spPr>
    </c:title>
    <c:autoTitleDeleted val="0"/>
    <c:plotArea>
      <c:layout>
        <c:manualLayout>
          <c:layoutTarget val="inner"/>
          <c:xMode val="edge"/>
          <c:yMode val="edge"/>
          <c:x val="0.12528196203735403"/>
          <c:y val="0.19273267211142875"/>
          <c:w val="0.86264074327665585"/>
          <c:h val="0.57619633317384211"/>
        </c:manualLayout>
      </c:layout>
      <c:lineChart>
        <c:grouping val="standard"/>
        <c:varyColors val="0"/>
        <c:ser>
          <c:idx val="0"/>
          <c:order val="0"/>
          <c:tx>
            <c:strRef>
              <c:f>Foglio1!$B$1</c:f>
              <c:strCache>
                <c:ptCount val="1"/>
                <c:pt idx="0">
                  <c:v>Serie 1</c:v>
                </c:pt>
              </c:strCache>
            </c:strRef>
          </c:tx>
          <c:spPr>
            <a:ln w="28575" cap="rnd">
              <a:solidFill>
                <a:schemeClr val="accent1"/>
              </a:solidFill>
              <a:round/>
            </a:ln>
            <a:effectLst/>
          </c:spPr>
          <c:marker>
            <c:symbol val="none"/>
          </c:marker>
          <c:cat>
            <c:numRef>
              <c:f>Foglio1!$A$2:$A$9</c:f>
              <c:numCache>
                <c:formatCode>General</c:formatCode>
                <c:ptCount val="8"/>
                <c:pt idx="0">
                  <c:v>2008</c:v>
                </c:pt>
                <c:pt idx="1">
                  <c:v>2009</c:v>
                </c:pt>
                <c:pt idx="2">
                  <c:v>2010</c:v>
                </c:pt>
                <c:pt idx="3">
                  <c:v>2011</c:v>
                </c:pt>
                <c:pt idx="4">
                  <c:v>2012</c:v>
                </c:pt>
                <c:pt idx="5">
                  <c:v>2013</c:v>
                </c:pt>
                <c:pt idx="6">
                  <c:v>2014</c:v>
                </c:pt>
                <c:pt idx="7">
                  <c:v>2015</c:v>
                </c:pt>
              </c:numCache>
            </c:numRef>
          </c:cat>
          <c:val>
            <c:numRef>
              <c:f>Foglio1!$B$2:$B$9</c:f>
              <c:numCache>
                <c:formatCode>General</c:formatCode>
                <c:ptCount val="8"/>
                <c:pt idx="0">
                  <c:v>58.7</c:v>
                </c:pt>
                <c:pt idx="1">
                  <c:v>57.3</c:v>
                </c:pt>
                <c:pt idx="2">
                  <c:v>56.6</c:v>
                </c:pt>
                <c:pt idx="3">
                  <c:v>56.8</c:v>
                </c:pt>
                <c:pt idx="4">
                  <c:v>56.7</c:v>
                </c:pt>
                <c:pt idx="5">
                  <c:v>55.5</c:v>
                </c:pt>
                <c:pt idx="6">
                  <c:v>55.6</c:v>
                </c:pt>
                <c:pt idx="7">
                  <c:v>56.3</c:v>
                </c:pt>
              </c:numCache>
            </c:numRef>
          </c:val>
          <c:smooth val="0"/>
        </c:ser>
        <c:ser>
          <c:idx val="1"/>
          <c:order val="1"/>
          <c:tx>
            <c:strRef>
              <c:f>Foglio1!$C$1</c:f>
              <c:strCache>
                <c:ptCount val="1"/>
                <c:pt idx="0">
                  <c:v>Colonna1</c:v>
                </c:pt>
              </c:strCache>
            </c:strRef>
          </c:tx>
          <c:spPr>
            <a:ln w="28575" cap="rnd">
              <a:solidFill>
                <a:schemeClr val="accent2"/>
              </a:solidFill>
              <a:round/>
            </a:ln>
            <a:effectLst/>
          </c:spPr>
          <c:marker>
            <c:symbol val="none"/>
          </c:marker>
          <c:cat>
            <c:numRef>
              <c:f>Foglio1!$A$2:$A$9</c:f>
              <c:numCache>
                <c:formatCode>General</c:formatCode>
                <c:ptCount val="8"/>
                <c:pt idx="0">
                  <c:v>2008</c:v>
                </c:pt>
                <c:pt idx="1">
                  <c:v>2009</c:v>
                </c:pt>
                <c:pt idx="2">
                  <c:v>2010</c:v>
                </c:pt>
                <c:pt idx="3">
                  <c:v>2011</c:v>
                </c:pt>
                <c:pt idx="4">
                  <c:v>2012</c:v>
                </c:pt>
                <c:pt idx="5">
                  <c:v>2013</c:v>
                </c:pt>
                <c:pt idx="6">
                  <c:v>2014</c:v>
                </c:pt>
                <c:pt idx="7">
                  <c:v>2015</c:v>
                </c:pt>
              </c:numCache>
            </c:numRef>
          </c:cat>
          <c:val>
            <c:numRef>
              <c:f>Foglio1!$C$2:$C$9</c:f>
              <c:numCache>
                <c:formatCode>General</c:formatCode>
                <c:ptCount val="8"/>
              </c:numCache>
            </c:numRef>
          </c:val>
          <c:smooth val="0"/>
        </c:ser>
        <c:ser>
          <c:idx val="2"/>
          <c:order val="2"/>
          <c:tx>
            <c:strRef>
              <c:f>Foglio1!$D$1</c:f>
              <c:strCache>
                <c:ptCount val="1"/>
                <c:pt idx="0">
                  <c:v>Colonna2</c:v>
                </c:pt>
              </c:strCache>
            </c:strRef>
          </c:tx>
          <c:spPr>
            <a:ln w="28575" cap="rnd">
              <a:solidFill>
                <a:schemeClr val="accent3"/>
              </a:solidFill>
              <a:round/>
            </a:ln>
            <a:effectLst/>
          </c:spPr>
          <c:marker>
            <c:symbol val="none"/>
          </c:marker>
          <c:cat>
            <c:numRef>
              <c:f>Foglio1!$A$2:$A$9</c:f>
              <c:numCache>
                <c:formatCode>General</c:formatCode>
                <c:ptCount val="8"/>
                <c:pt idx="0">
                  <c:v>2008</c:v>
                </c:pt>
                <c:pt idx="1">
                  <c:v>2009</c:v>
                </c:pt>
                <c:pt idx="2">
                  <c:v>2010</c:v>
                </c:pt>
                <c:pt idx="3">
                  <c:v>2011</c:v>
                </c:pt>
                <c:pt idx="4">
                  <c:v>2012</c:v>
                </c:pt>
                <c:pt idx="5">
                  <c:v>2013</c:v>
                </c:pt>
                <c:pt idx="6">
                  <c:v>2014</c:v>
                </c:pt>
                <c:pt idx="7">
                  <c:v>2015</c:v>
                </c:pt>
              </c:numCache>
            </c:numRef>
          </c:cat>
          <c:val>
            <c:numRef>
              <c:f>Foglio1!$D$2:$D$9</c:f>
              <c:numCache>
                <c:formatCode>General</c:formatCode>
                <c:ptCount val="8"/>
              </c:numCache>
            </c:numRef>
          </c:val>
          <c:smooth val="0"/>
        </c:ser>
        <c:dLbls>
          <c:showLegendKey val="0"/>
          <c:showVal val="0"/>
          <c:showCatName val="0"/>
          <c:showSerName val="0"/>
          <c:showPercent val="0"/>
          <c:showBubbleSize val="0"/>
        </c:dLbls>
        <c:marker val="1"/>
        <c:smooth val="0"/>
        <c:axId val="103662336"/>
        <c:axId val="103663872"/>
      </c:lineChart>
      <c:catAx>
        <c:axId val="10366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103663872"/>
        <c:crosses val="autoZero"/>
        <c:auto val="1"/>
        <c:lblAlgn val="ctr"/>
        <c:lblOffset val="100"/>
        <c:noMultiLvlLbl val="0"/>
      </c:catAx>
      <c:valAx>
        <c:axId val="103663872"/>
        <c:scaling>
          <c:orientation val="minMax"/>
          <c:min val="5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103662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it-IT" dirty="0" smtClean="0"/>
              <a:t>TASSO DI DISOCCUPAZIONE</a:t>
            </a:r>
            <a:endParaRPr lang="it-IT" dirty="0"/>
          </a:p>
        </c:rich>
      </c:tx>
      <c:overlay val="0"/>
      <c:spPr>
        <a:noFill/>
        <a:ln>
          <a:noFill/>
        </a:ln>
        <a:effectLst/>
      </c:spPr>
    </c:title>
    <c:autoTitleDeleted val="0"/>
    <c:plotArea>
      <c:layout>
        <c:manualLayout>
          <c:layoutTarget val="inner"/>
          <c:xMode val="edge"/>
          <c:yMode val="edge"/>
          <c:x val="4.0888224631697577E-2"/>
          <c:y val="0.15840759408798633"/>
          <c:w val="0.9336891746762872"/>
          <c:h val="0.75796622012758819"/>
        </c:manualLayout>
      </c:layout>
      <c:lineChart>
        <c:grouping val="standard"/>
        <c:varyColors val="0"/>
        <c:ser>
          <c:idx val="0"/>
          <c:order val="0"/>
          <c:tx>
            <c:strRef>
              <c:f>Foglio1!$B$1</c:f>
              <c:strCache>
                <c:ptCount val="1"/>
                <c:pt idx="0">
                  <c:v>Serie 1</c:v>
                </c:pt>
              </c:strCache>
            </c:strRef>
          </c:tx>
          <c:spPr>
            <a:ln w="28575" cap="rnd">
              <a:solidFill>
                <a:schemeClr val="accent1"/>
              </a:solidFill>
              <a:round/>
            </a:ln>
            <a:effectLst/>
          </c:spPr>
          <c:marker>
            <c:symbol val="none"/>
          </c:marker>
          <c:cat>
            <c:numRef>
              <c:f>Foglio1!$A$2:$A$9</c:f>
              <c:numCache>
                <c:formatCode>General</c:formatCode>
                <c:ptCount val="8"/>
                <c:pt idx="0">
                  <c:v>2008</c:v>
                </c:pt>
                <c:pt idx="1">
                  <c:v>2009</c:v>
                </c:pt>
                <c:pt idx="2">
                  <c:v>2010</c:v>
                </c:pt>
                <c:pt idx="3">
                  <c:v>2011</c:v>
                </c:pt>
                <c:pt idx="4">
                  <c:v>2012</c:v>
                </c:pt>
                <c:pt idx="5">
                  <c:v>2013</c:v>
                </c:pt>
                <c:pt idx="6">
                  <c:v>2014</c:v>
                </c:pt>
                <c:pt idx="7">
                  <c:v>2015</c:v>
                </c:pt>
              </c:numCache>
            </c:numRef>
          </c:cat>
          <c:val>
            <c:numRef>
              <c:f>Foglio1!$B$2:$B$9</c:f>
              <c:numCache>
                <c:formatCode>General</c:formatCode>
                <c:ptCount val="8"/>
                <c:pt idx="0">
                  <c:v>6.8</c:v>
                </c:pt>
                <c:pt idx="1">
                  <c:v>7.9</c:v>
                </c:pt>
                <c:pt idx="2">
                  <c:v>8.3000000000000007</c:v>
                </c:pt>
                <c:pt idx="3">
                  <c:v>8.3000000000000007</c:v>
                </c:pt>
                <c:pt idx="4">
                  <c:v>10.7</c:v>
                </c:pt>
                <c:pt idx="5">
                  <c:v>12</c:v>
                </c:pt>
                <c:pt idx="6">
                  <c:v>12.9</c:v>
                </c:pt>
                <c:pt idx="7">
                  <c:v>12</c:v>
                </c:pt>
              </c:numCache>
            </c:numRef>
          </c:val>
          <c:smooth val="0"/>
        </c:ser>
        <c:ser>
          <c:idx val="1"/>
          <c:order val="1"/>
          <c:tx>
            <c:strRef>
              <c:f>Foglio1!$C$1</c:f>
              <c:strCache>
                <c:ptCount val="1"/>
                <c:pt idx="0">
                  <c:v>Colonna1</c:v>
                </c:pt>
              </c:strCache>
            </c:strRef>
          </c:tx>
          <c:spPr>
            <a:ln w="28575" cap="rnd">
              <a:solidFill>
                <a:schemeClr val="accent2"/>
              </a:solidFill>
              <a:round/>
            </a:ln>
            <a:effectLst/>
          </c:spPr>
          <c:marker>
            <c:symbol val="none"/>
          </c:marker>
          <c:cat>
            <c:numRef>
              <c:f>Foglio1!$A$2:$A$9</c:f>
              <c:numCache>
                <c:formatCode>General</c:formatCode>
                <c:ptCount val="8"/>
                <c:pt idx="0">
                  <c:v>2008</c:v>
                </c:pt>
                <c:pt idx="1">
                  <c:v>2009</c:v>
                </c:pt>
                <c:pt idx="2">
                  <c:v>2010</c:v>
                </c:pt>
                <c:pt idx="3">
                  <c:v>2011</c:v>
                </c:pt>
                <c:pt idx="4">
                  <c:v>2012</c:v>
                </c:pt>
                <c:pt idx="5">
                  <c:v>2013</c:v>
                </c:pt>
                <c:pt idx="6">
                  <c:v>2014</c:v>
                </c:pt>
                <c:pt idx="7">
                  <c:v>2015</c:v>
                </c:pt>
              </c:numCache>
            </c:numRef>
          </c:cat>
          <c:val>
            <c:numRef>
              <c:f>Foglio1!$C$2:$C$9</c:f>
              <c:numCache>
                <c:formatCode>General</c:formatCode>
                <c:ptCount val="8"/>
              </c:numCache>
            </c:numRef>
          </c:val>
          <c:smooth val="0"/>
        </c:ser>
        <c:ser>
          <c:idx val="2"/>
          <c:order val="2"/>
          <c:tx>
            <c:strRef>
              <c:f>Foglio1!$D$1</c:f>
              <c:strCache>
                <c:ptCount val="1"/>
                <c:pt idx="0">
                  <c:v>Colonna2</c:v>
                </c:pt>
              </c:strCache>
            </c:strRef>
          </c:tx>
          <c:spPr>
            <a:ln w="28575" cap="rnd">
              <a:solidFill>
                <a:schemeClr val="accent3"/>
              </a:solidFill>
              <a:round/>
            </a:ln>
            <a:effectLst/>
          </c:spPr>
          <c:marker>
            <c:symbol val="none"/>
          </c:marker>
          <c:cat>
            <c:numRef>
              <c:f>Foglio1!$A$2:$A$9</c:f>
              <c:numCache>
                <c:formatCode>General</c:formatCode>
                <c:ptCount val="8"/>
                <c:pt idx="0">
                  <c:v>2008</c:v>
                </c:pt>
                <c:pt idx="1">
                  <c:v>2009</c:v>
                </c:pt>
                <c:pt idx="2">
                  <c:v>2010</c:v>
                </c:pt>
                <c:pt idx="3">
                  <c:v>2011</c:v>
                </c:pt>
                <c:pt idx="4">
                  <c:v>2012</c:v>
                </c:pt>
                <c:pt idx="5">
                  <c:v>2013</c:v>
                </c:pt>
                <c:pt idx="6">
                  <c:v>2014</c:v>
                </c:pt>
                <c:pt idx="7">
                  <c:v>2015</c:v>
                </c:pt>
              </c:numCache>
            </c:numRef>
          </c:cat>
          <c:val>
            <c:numRef>
              <c:f>Foglio1!$D$2:$D$9</c:f>
              <c:numCache>
                <c:formatCode>General</c:formatCode>
                <c:ptCount val="8"/>
              </c:numCache>
            </c:numRef>
          </c:val>
          <c:smooth val="0"/>
        </c:ser>
        <c:dLbls>
          <c:showLegendKey val="0"/>
          <c:showVal val="0"/>
          <c:showCatName val="0"/>
          <c:showSerName val="0"/>
          <c:showPercent val="0"/>
          <c:showBubbleSize val="0"/>
        </c:dLbls>
        <c:marker val="1"/>
        <c:smooth val="0"/>
        <c:axId val="103772928"/>
        <c:axId val="103774464"/>
      </c:lineChart>
      <c:catAx>
        <c:axId val="103772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103774464"/>
        <c:crosses val="autoZero"/>
        <c:auto val="1"/>
        <c:lblAlgn val="ctr"/>
        <c:lblOffset val="100"/>
        <c:noMultiLvlLbl val="0"/>
      </c:catAx>
      <c:valAx>
        <c:axId val="103774464"/>
        <c:scaling>
          <c:orientation val="minMax"/>
          <c:min val="6"/>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103772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19F10D-FF81-4D31-8B18-CF5D60D3F2E8}"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it-IT"/>
        </a:p>
      </dgm:t>
    </dgm:pt>
    <dgm:pt modelId="{FC1F02CA-042B-4D1E-977B-812BEA5BEB9D}">
      <dgm:prSet phldrT="[Testo]" custT="1"/>
      <dgm:spPr/>
      <dgm:t>
        <a:bodyPr/>
        <a:lstStyle/>
        <a:p>
          <a:r>
            <a:rPr lang="it-IT" sz="1600" dirty="0" err="1" smtClean="0"/>
            <a:t>Inail</a:t>
          </a:r>
          <a:endParaRPr lang="it-IT" sz="1600" dirty="0" smtClean="0"/>
        </a:p>
        <a:p>
          <a:r>
            <a:rPr lang="it-IT" sz="1600" dirty="0" smtClean="0"/>
            <a:t>Apertura posizione assicurativa</a:t>
          </a:r>
        </a:p>
      </dgm:t>
    </dgm:pt>
    <dgm:pt modelId="{A19E5A6E-B573-4E78-B8FF-2BA6EB6022D4}" type="parTrans" cxnId="{693D961C-0C63-468F-BEEE-AEF1D7C7D143}">
      <dgm:prSet/>
      <dgm:spPr/>
      <dgm:t>
        <a:bodyPr/>
        <a:lstStyle/>
        <a:p>
          <a:endParaRPr lang="it-IT"/>
        </a:p>
      </dgm:t>
    </dgm:pt>
    <dgm:pt modelId="{C28ADA6A-4690-4764-B8D6-035BF41CE8A0}" type="sibTrans" cxnId="{693D961C-0C63-468F-BEEE-AEF1D7C7D143}">
      <dgm:prSet/>
      <dgm:spPr/>
      <dgm:t>
        <a:bodyPr/>
        <a:lstStyle/>
        <a:p>
          <a:endParaRPr lang="it-IT"/>
        </a:p>
      </dgm:t>
    </dgm:pt>
    <dgm:pt modelId="{FE4AD700-4FCD-48BD-B564-95F1E2B25457}">
      <dgm:prSet phldrT="[Testo]" custT="1"/>
      <dgm:spPr/>
      <dgm:t>
        <a:bodyPr/>
        <a:lstStyle/>
        <a:p>
          <a:r>
            <a:rPr lang="it-IT" sz="1600" dirty="0" smtClean="0"/>
            <a:t>Costituzione rapporto di lavoro</a:t>
          </a:r>
          <a:endParaRPr lang="it-IT" sz="1600" dirty="0"/>
        </a:p>
      </dgm:t>
    </dgm:pt>
    <dgm:pt modelId="{DE4B01D8-EA94-4EB5-AC6D-1D43C50B7A33}" type="parTrans" cxnId="{98CE7F16-F2CF-46F0-BD7B-CBB33E5212BD}">
      <dgm:prSet/>
      <dgm:spPr/>
      <dgm:t>
        <a:bodyPr/>
        <a:lstStyle/>
        <a:p>
          <a:endParaRPr lang="it-IT"/>
        </a:p>
      </dgm:t>
    </dgm:pt>
    <dgm:pt modelId="{E460690C-7C6E-42EC-BF73-5F362123741A}" type="sibTrans" cxnId="{98CE7F16-F2CF-46F0-BD7B-CBB33E5212BD}">
      <dgm:prSet/>
      <dgm:spPr/>
      <dgm:t>
        <a:bodyPr/>
        <a:lstStyle/>
        <a:p>
          <a:endParaRPr lang="it-IT"/>
        </a:p>
      </dgm:t>
    </dgm:pt>
    <dgm:pt modelId="{8FDF4E1E-CB52-4475-83CA-9B3382167D38}">
      <dgm:prSet phldrT="[Testo]" custT="1"/>
      <dgm:spPr/>
      <dgm:t>
        <a:bodyPr/>
        <a:lstStyle/>
        <a:p>
          <a:r>
            <a:rPr lang="it-IT" sz="1600" dirty="0" smtClean="0"/>
            <a:t>Inps</a:t>
          </a:r>
        </a:p>
        <a:p>
          <a:r>
            <a:rPr lang="it-IT" sz="1600" dirty="0" smtClean="0"/>
            <a:t>Apertura matricola </a:t>
          </a:r>
          <a:endParaRPr lang="it-IT" sz="1600" dirty="0"/>
        </a:p>
      </dgm:t>
    </dgm:pt>
    <dgm:pt modelId="{3814A785-059F-49EE-B6E6-DA1F02FEE5E4}" type="parTrans" cxnId="{1B602DA6-BA02-45E8-996D-DE8DDDC9C96C}">
      <dgm:prSet/>
      <dgm:spPr/>
      <dgm:t>
        <a:bodyPr/>
        <a:lstStyle/>
        <a:p>
          <a:endParaRPr lang="it-IT"/>
        </a:p>
      </dgm:t>
    </dgm:pt>
    <dgm:pt modelId="{89936D26-D23B-4063-BBD2-D24F59A44C7B}" type="sibTrans" cxnId="{1B602DA6-BA02-45E8-996D-DE8DDDC9C96C}">
      <dgm:prSet/>
      <dgm:spPr/>
      <dgm:t>
        <a:bodyPr/>
        <a:lstStyle/>
        <a:p>
          <a:endParaRPr lang="it-IT"/>
        </a:p>
      </dgm:t>
    </dgm:pt>
    <dgm:pt modelId="{3381BE8E-5AD4-4CA0-99F0-C40ED886DAE8}">
      <dgm:prSet phldrT="[Testo]" custT="1"/>
      <dgm:spPr/>
      <dgm:t>
        <a:bodyPr/>
        <a:lstStyle/>
        <a:p>
          <a:r>
            <a:rPr lang="it-IT" sz="1600" dirty="0" smtClean="0"/>
            <a:t>Lettera di assunzione</a:t>
          </a:r>
          <a:endParaRPr lang="it-IT" sz="1600" dirty="0"/>
        </a:p>
      </dgm:t>
    </dgm:pt>
    <dgm:pt modelId="{D23D6735-3EBB-4CD0-A67C-ADB1E77AB098}" type="parTrans" cxnId="{1AB25425-BD4C-418C-B50E-4A37A54591D8}">
      <dgm:prSet/>
      <dgm:spPr/>
      <dgm:t>
        <a:bodyPr/>
        <a:lstStyle/>
        <a:p>
          <a:endParaRPr lang="it-IT"/>
        </a:p>
      </dgm:t>
    </dgm:pt>
    <dgm:pt modelId="{BEDA120A-F4FE-403C-A55E-C35C47489EF4}" type="sibTrans" cxnId="{1AB25425-BD4C-418C-B50E-4A37A54591D8}">
      <dgm:prSet/>
      <dgm:spPr/>
      <dgm:t>
        <a:bodyPr/>
        <a:lstStyle/>
        <a:p>
          <a:endParaRPr lang="it-IT"/>
        </a:p>
      </dgm:t>
    </dgm:pt>
    <dgm:pt modelId="{3B5C8F24-65C6-4597-997A-351F1C35E7AD}">
      <dgm:prSet phldrT="[Testo]" custT="1"/>
      <dgm:spPr/>
      <dgm:t>
        <a:bodyPr/>
        <a:lstStyle/>
        <a:p>
          <a:r>
            <a:rPr lang="it-IT" sz="1400" dirty="0" smtClean="0"/>
            <a:t>Canali telematici</a:t>
          </a:r>
        </a:p>
        <a:p>
          <a:r>
            <a:rPr lang="it-IT" sz="1400" dirty="0" smtClean="0"/>
            <a:t>Portali sito </a:t>
          </a:r>
          <a:r>
            <a:rPr lang="it-IT" sz="1400" dirty="0" err="1" smtClean="0"/>
            <a:t>Inail</a:t>
          </a:r>
          <a:r>
            <a:rPr lang="it-IT" sz="1400" dirty="0" smtClean="0"/>
            <a:t> e Inps</a:t>
          </a:r>
          <a:endParaRPr lang="it-IT" sz="1400" dirty="0"/>
        </a:p>
      </dgm:t>
    </dgm:pt>
    <dgm:pt modelId="{1A16F1A1-FD4A-415D-9ECB-6CBE9B6D1F4F}" type="parTrans" cxnId="{DE9CB454-324A-4C17-86B3-316A4724DEC9}">
      <dgm:prSet/>
      <dgm:spPr/>
      <dgm:t>
        <a:bodyPr/>
        <a:lstStyle/>
        <a:p>
          <a:endParaRPr lang="it-IT"/>
        </a:p>
      </dgm:t>
    </dgm:pt>
    <dgm:pt modelId="{2E71F2FA-0030-4098-903A-EEC0A65C948C}" type="sibTrans" cxnId="{DE9CB454-324A-4C17-86B3-316A4724DEC9}">
      <dgm:prSet/>
      <dgm:spPr/>
      <dgm:t>
        <a:bodyPr/>
        <a:lstStyle/>
        <a:p>
          <a:endParaRPr lang="it-IT"/>
        </a:p>
      </dgm:t>
    </dgm:pt>
    <dgm:pt modelId="{86B27AB7-C4EF-4467-9958-0E1E00E3E52F}">
      <dgm:prSet phldrT="[Testo]"/>
      <dgm:spPr/>
      <dgm:t>
        <a:bodyPr/>
        <a:lstStyle/>
        <a:p>
          <a:r>
            <a:rPr lang="it-IT" dirty="0" smtClean="0"/>
            <a:t>Modello UNILAV</a:t>
          </a:r>
          <a:endParaRPr lang="it-IT" dirty="0"/>
        </a:p>
      </dgm:t>
    </dgm:pt>
    <dgm:pt modelId="{8F00A166-1622-4BEA-BBE9-96F29F5DD06F}" type="parTrans" cxnId="{81345AE1-C1ED-4B37-BEBF-2F5293D10570}">
      <dgm:prSet/>
      <dgm:spPr/>
      <dgm:t>
        <a:bodyPr/>
        <a:lstStyle/>
        <a:p>
          <a:endParaRPr lang="it-IT"/>
        </a:p>
      </dgm:t>
    </dgm:pt>
    <dgm:pt modelId="{E703845A-3C3E-4E78-A53D-DEF0A6E4DFC2}" type="sibTrans" cxnId="{81345AE1-C1ED-4B37-BEBF-2F5293D10570}">
      <dgm:prSet/>
      <dgm:spPr/>
      <dgm:t>
        <a:bodyPr/>
        <a:lstStyle/>
        <a:p>
          <a:endParaRPr lang="it-IT"/>
        </a:p>
      </dgm:t>
    </dgm:pt>
    <dgm:pt modelId="{C875E567-1545-4B23-BFC5-60E7BF4888AA}">
      <dgm:prSet phldrT="[Testo]" custT="1"/>
      <dgm:spPr/>
      <dgm:t>
        <a:bodyPr/>
        <a:lstStyle/>
        <a:p>
          <a:r>
            <a:rPr lang="it-IT" sz="1600" dirty="0" smtClean="0"/>
            <a:t>Centro per l’Impiego DTL</a:t>
          </a:r>
          <a:endParaRPr lang="it-IT" sz="1600" dirty="0"/>
        </a:p>
      </dgm:t>
    </dgm:pt>
    <dgm:pt modelId="{E39C500D-5EDB-45CB-B7E3-8D6958F6935D}" type="parTrans" cxnId="{E503A16A-4803-469C-9186-91B429084F39}">
      <dgm:prSet/>
      <dgm:spPr/>
      <dgm:t>
        <a:bodyPr/>
        <a:lstStyle/>
        <a:p>
          <a:endParaRPr lang="it-IT"/>
        </a:p>
      </dgm:t>
    </dgm:pt>
    <dgm:pt modelId="{D3209982-F7FA-44D5-93B4-154FD55313D6}" type="sibTrans" cxnId="{E503A16A-4803-469C-9186-91B429084F39}">
      <dgm:prSet/>
      <dgm:spPr/>
      <dgm:t>
        <a:bodyPr/>
        <a:lstStyle/>
        <a:p>
          <a:endParaRPr lang="it-IT"/>
        </a:p>
      </dgm:t>
    </dgm:pt>
    <dgm:pt modelId="{F22BFF6E-DCE6-4620-B21E-1CD304F3978F}">
      <dgm:prSet phldrT="[Testo]" custT="1"/>
      <dgm:spPr/>
      <dgm:t>
        <a:bodyPr/>
        <a:lstStyle/>
        <a:p>
          <a:r>
            <a:rPr lang="it-IT" sz="1200" dirty="0" smtClean="0"/>
            <a:t>Comunicazione telematica Centro per l’impiego (SARE E.R.)</a:t>
          </a:r>
          <a:endParaRPr lang="it-IT" sz="1200" dirty="0"/>
        </a:p>
      </dgm:t>
    </dgm:pt>
    <dgm:pt modelId="{F31C3EF2-B59C-445B-A049-EC63EB3A78D7}" type="parTrans" cxnId="{7BE67D0A-1EB4-4EE6-BEAA-95B9E497EAF9}">
      <dgm:prSet/>
      <dgm:spPr/>
      <dgm:t>
        <a:bodyPr/>
        <a:lstStyle/>
        <a:p>
          <a:endParaRPr lang="it-IT"/>
        </a:p>
      </dgm:t>
    </dgm:pt>
    <dgm:pt modelId="{669EEEF0-BE37-4094-9556-869950F0D989}" type="sibTrans" cxnId="{7BE67D0A-1EB4-4EE6-BEAA-95B9E497EAF9}">
      <dgm:prSet/>
      <dgm:spPr/>
      <dgm:t>
        <a:bodyPr/>
        <a:lstStyle/>
        <a:p>
          <a:endParaRPr lang="it-IT"/>
        </a:p>
      </dgm:t>
    </dgm:pt>
    <dgm:pt modelId="{F4A06255-2D9A-4275-ACF2-666A748A6350}" type="pres">
      <dgm:prSet presAssocID="{0F19F10D-FF81-4D31-8B18-CF5D60D3F2E8}" presName="cycleMatrixDiagram" presStyleCnt="0">
        <dgm:presLayoutVars>
          <dgm:chMax val="1"/>
          <dgm:dir/>
          <dgm:animLvl val="lvl"/>
          <dgm:resizeHandles val="exact"/>
        </dgm:presLayoutVars>
      </dgm:prSet>
      <dgm:spPr/>
      <dgm:t>
        <a:bodyPr/>
        <a:lstStyle/>
        <a:p>
          <a:endParaRPr lang="it-IT"/>
        </a:p>
      </dgm:t>
    </dgm:pt>
    <dgm:pt modelId="{62391D01-0287-4B2F-AE37-3BD5EDEE4883}" type="pres">
      <dgm:prSet presAssocID="{0F19F10D-FF81-4D31-8B18-CF5D60D3F2E8}" presName="children" presStyleCnt="0"/>
      <dgm:spPr/>
    </dgm:pt>
    <dgm:pt modelId="{8227E886-1807-4459-A290-1B799F2A5F3B}" type="pres">
      <dgm:prSet presAssocID="{0F19F10D-FF81-4D31-8B18-CF5D60D3F2E8}" presName="child1group" presStyleCnt="0"/>
      <dgm:spPr/>
    </dgm:pt>
    <dgm:pt modelId="{38A2EC03-27D7-4CD5-B48D-CDAFB190F968}" type="pres">
      <dgm:prSet presAssocID="{0F19F10D-FF81-4D31-8B18-CF5D60D3F2E8}" presName="child1" presStyleLbl="bgAcc1" presStyleIdx="0" presStyleCnt="4" custScaleX="143939" custLinFactNeighborX="-41181" custLinFactNeighborY="8781"/>
      <dgm:spPr/>
      <dgm:t>
        <a:bodyPr/>
        <a:lstStyle/>
        <a:p>
          <a:endParaRPr lang="it-IT"/>
        </a:p>
      </dgm:t>
    </dgm:pt>
    <dgm:pt modelId="{A17AE179-7F01-4088-B72B-2E140AE8F069}" type="pres">
      <dgm:prSet presAssocID="{0F19F10D-FF81-4D31-8B18-CF5D60D3F2E8}" presName="child1Text" presStyleLbl="bgAcc1" presStyleIdx="0" presStyleCnt="4">
        <dgm:presLayoutVars>
          <dgm:bulletEnabled val="1"/>
        </dgm:presLayoutVars>
      </dgm:prSet>
      <dgm:spPr/>
      <dgm:t>
        <a:bodyPr/>
        <a:lstStyle/>
        <a:p>
          <a:endParaRPr lang="it-IT"/>
        </a:p>
      </dgm:t>
    </dgm:pt>
    <dgm:pt modelId="{3AA31CAE-55B9-46BC-A752-473BAA23D049}" type="pres">
      <dgm:prSet presAssocID="{0F19F10D-FF81-4D31-8B18-CF5D60D3F2E8}" presName="child2group" presStyleCnt="0"/>
      <dgm:spPr/>
    </dgm:pt>
    <dgm:pt modelId="{C549FCBA-7FEC-49BE-A868-B68123E7384A}" type="pres">
      <dgm:prSet presAssocID="{0F19F10D-FF81-4D31-8B18-CF5D60D3F2E8}" presName="child2" presStyleLbl="bgAcc1" presStyleIdx="1" presStyleCnt="4" custLinFactNeighborX="31076" custLinFactNeighborY="2524"/>
      <dgm:spPr/>
      <dgm:t>
        <a:bodyPr/>
        <a:lstStyle/>
        <a:p>
          <a:endParaRPr lang="it-IT"/>
        </a:p>
      </dgm:t>
    </dgm:pt>
    <dgm:pt modelId="{2F5612AD-9577-435A-B9BB-B5C13A692B61}" type="pres">
      <dgm:prSet presAssocID="{0F19F10D-FF81-4D31-8B18-CF5D60D3F2E8}" presName="child2Text" presStyleLbl="bgAcc1" presStyleIdx="1" presStyleCnt="4">
        <dgm:presLayoutVars>
          <dgm:bulletEnabled val="1"/>
        </dgm:presLayoutVars>
      </dgm:prSet>
      <dgm:spPr/>
      <dgm:t>
        <a:bodyPr/>
        <a:lstStyle/>
        <a:p>
          <a:endParaRPr lang="it-IT"/>
        </a:p>
      </dgm:t>
    </dgm:pt>
    <dgm:pt modelId="{2A1A9E45-CE26-4E68-871A-82E98606B8F3}" type="pres">
      <dgm:prSet presAssocID="{0F19F10D-FF81-4D31-8B18-CF5D60D3F2E8}" presName="child3group" presStyleCnt="0"/>
      <dgm:spPr/>
    </dgm:pt>
    <dgm:pt modelId="{70E5B87A-3397-404D-A04E-145C7C8E53B6}" type="pres">
      <dgm:prSet presAssocID="{0F19F10D-FF81-4D31-8B18-CF5D60D3F2E8}" presName="child3" presStyleLbl="bgAcc1" presStyleIdx="2" presStyleCnt="4" custLinFactNeighborX="18915" custLinFactNeighborY="2788"/>
      <dgm:spPr/>
      <dgm:t>
        <a:bodyPr/>
        <a:lstStyle/>
        <a:p>
          <a:endParaRPr lang="it-IT"/>
        </a:p>
      </dgm:t>
    </dgm:pt>
    <dgm:pt modelId="{0907559A-0A01-4CC7-8054-F43ADC13A09D}" type="pres">
      <dgm:prSet presAssocID="{0F19F10D-FF81-4D31-8B18-CF5D60D3F2E8}" presName="child3Text" presStyleLbl="bgAcc1" presStyleIdx="2" presStyleCnt="4">
        <dgm:presLayoutVars>
          <dgm:bulletEnabled val="1"/>
        </dgm:presLayoutVars>
      </dgm:prSet>
      <dgm:spPr/>
      <dgm:t>
        <a:bodyPr/>
        <a:lstStyle/>
        <a:p>
          <a:endParaRPr lang="it-IT"/>
        </a:p>
      </dgm:t>
    </dgm:pt>
    <dgm:pt modelId="{60B68139-D2CB-4C62-BF93-0F4C889E54A3}" type="pres">
      <dgm:prSet presAssocID="{0F19F10D-FF81-4D31-8B18-CF5D60D3F2E8}" presName="child4group" presStyleCnt="0"/>
      <dgm:spPr/>
    </dgm:pt>
    <dgm:pt modelId="{EBA8F1E7-B288-4A2D-9A8F-43C79E00A38E}" type="pres">
      <dgm:prSet presAssocID="{0F19F10D-FF81-4D31-8B18-CF5D60D3F2E8}" presName="child4" presStyleLbl="bgAcc1" presStyleIdx="3" presStyleCnt="4" custScaleX="103484" custScaleY="120814" custLinFactNeighborX="-37087" custLinFactNeighborY="680"/>
      <dgm:spPr/>
      <dgm:t>
        <a:bodyPr/>
        <a:lstStyle/>
        <a:p>
          <a:endParaRPr lang="it-IT"/>
        </a:p>
      </dgm:t>
    </dgm:pt>
    <dgm:pt modelId="{593F57D6-9F0C-4BC9-B09B-862F6B42D50F}" type="pres">
      <dgm:prSet presAssocID="{0F19F10D-FF81-4D31-8B18-CF5D60D3F2E8}" presName="child4Text" presStyleLbl="bgAcc1" presStyleIdx="3" presStyleCnt="4">
        <dgm:presLayoutVars>
          <dgm:bulletEnabled val="1"/>
        </dgm:presLayoutVars>
      </dgm:prSet>
      <dgm:spPr/>
      <dgm:t>
        <a:bodyPr/>
        <a:lstStyle/>
        <a:p>
          <a:endParaRPr lang="it-IT"/>
        </a:p>
      </dgm:t>
    </dgm:pt>
    <dgm:pt modelId="{191DC671-A2F3-489D-91A4-1883C5796176}" type="pres">
      <dgm:prSet presAssocID="{0F19F10D-FF81-4D31-8B18-CF5D60D3F2E8}" presName="childPlaceholder" presStyleCnt="0"/>
      <dgm:spPr/>
    </dgm:pt>
    <dgm:pt modelId="{4F1FE6BA-46E2-4F55-89D1-F348D8FE836C}" type="pres">
      <dgm:prSet presAssocID="{0F19F10D-FF81-4D31-8B18-CF5D60D3F2E8}" presName="circle" presStyleCnt="0"/>
      <dgm:spPr/>
    </dgm:pt>
    <dgm:pt modelId="{87332D71-A848-4498-BCF0-2BB03861BB58}" type="pres">
      <dgm:prSet presAssocID="{0F19F10D-FF81-4D31-8B18-CF5D60D3F2E8}" presName="quadrant1" presStyleLbl="node1" presStyleIdx="0" presStyleCnt="4" custScaleY="109093" custLinFactNeighborX="164" custLinFactNeighborY="5458">
        <dgm:presLayoutVars>
          <dgm:chMax val="1"/>
          <dgm:bulletEnabled val="1"/>
        </dgm:presLayoutVars>
      </dgm:prSet>
      <dgm:spPr/>
      <dgm:t>
        <a:bodyPr/>
        <a:lstStyle/>
        <a:p>
          <a:endParaRPr lang="it-IT"/>
        </a:p>
      </dgm:t>
    </dgm:pt>
    <dgm:pt modelId="{B96B07C1-F1FB-4193-9804-A82CF01AA0D9}" type="pres">
      <dgm:prSet presAssocID="{0F19F10D-FF81-4D31-8B18-CF5D60D3F2E8}" presName="quadrant2" presStyleLbl="node1" presStyleIdx="1" presStyleCnt="4">
        <dgm:presLayoutVars>
          <dgm:chMax val="1"/>
          <dgm:bulletEnabled val="1"/>
        </dgm:presLayoutVars>
      </dgm:prSet>
      <dgm:spPr/>
      <dgm:t>
        <a:bodyPr/>
        <a:lstStyle/>
        <a:p>
          <a:endParaRPr lang="it-IT"/>
        </a:p>
      </dgm:t>
    </dgm:pt>
    <dgm:pt modelId="{EEC98CBB-FC81-4149-87E3-2A9FC22590B4}" type="pres">
      <dgm:prSet presAssocID="{0F19F10D-FF81-4D31-8B18-CF5D60D3F2E8}" presName="quadrant3" presStyleLbl="node1" presStyleIdx="2" presStyleCnt="4">
        <dgm:presLayoutVars>
          <dgm:chMax val="1"/>
          <dgm:bulletEnabled val="1"/>
        </dgm:presLayoutVars>
      </dgm:prSet>
      <dgm:spPr/>
      <dgm:t>
        <a:bodyPr/>
        <a:lstStyle/>
        <a:p>
          <a:endParaRPr lang="it-IT"/>
        </a:p>
      </dgm:t>
    </dgm:pt>
    <dgm:pt modelId="{E7F691D3-AE4A-443B-9354-5C5707D6B07D}" type="pres">
      <dgm:prSet presAssocID="{0F19F10D-FF81-4D31-8B18-CF5D60D3F2E8}" presName="quadrant4" presStyleLbl="node1" presStyleIdx="3" presStyleCnt="4">
        <dgm:presLayoutVars>
          <dgm:chMax val="1"/>
          <dgm:bulletEnabled val="1"/>
        </dgm:presLayoutVars>
      </dgm:prSet>
      <dgm:spPr/>
      <dgm:t>
        <a:bodyPr/>
        <a:lstStyle/>
        <a:p>
          <a:endParaRPr lang="it-IT"/>
        </a:p>
      </dgm:t>
    </dgm:pt>
    <dgm:pt modelId="{1F732650-EA9E-462B-ACE8-60155AD92088}" type="pres">
      <dgm:prSet presAssocID="{0F19F10D-FF81-4D31-8B18-CF5D60D3F2E8}" presName="quadrantPlaceholder" presStyleCnt="0"/>
      <dgm:spPr/>
    </dgm:pt>
    <dgm:pt modelId="{E59C0799-9BF1-48CC-978F-E063B90CE37E}" type="pres">
      <dgm:prSet presAssocID="{0F19F10D-FF81-4D31-8B18-CF5D60D3F2E8}" presName="center1" presStyleLbl="fgShp" presStyleIdx="0" presStyleCnt="2"/>
      <dgm:spPr/>
    </dgm:pt>
    <dgm:pt modelId="{781BEA38-9E19-49B9-A62F-03CD3E11F520}" type="pres">
      <dgm:prSet presAssocID="{0F19F10D-FF81-4D31-8B18-CF5D60D3F2E8}" presName="center2" presStyleLbl="fgShp" presStyleIdx="1" presStyleCnt="2"/>
      <dgm:spPr/>
    </dgm:pt>
  </dgm:ptLst>
  <dgm:cxnLst>
    <dgm:cxn modelId="{FBC86E87-EC7A-460F-B23C-8CC9A60BBD60}" type="presOf" srcId="{0F19F10D-FF81-4D31-8B18-CF5D60D3F2E8}" destId="{F4A06255-2D9A-4275-ACF2-666A748A6350}" srcOrd="0" destOrd="0" presId="urn:microsoft.com/office/officeart/2005/8/layout/cycle4"/>
    <dgm:cxn modelId="{00A5FB4A-AB0C-4032-A7AB-D4E7DA7E3B97}" type="presOf" srcId="{FE4AD700-4FCD-48BD-B564-95F1E2B25457}" destId="{A17AE179-7F01-4088-B72B-2E140AE8F069}" srcOrd="1" destOrd="0" presId="urn:microsoft.com/office/officeart/2005/8/layout/cycle4"/>
    <dgm:cxn modelId="{E1059729-72A6-4389-8349-004842E9421F}" type="presOf" srcId="{86B27AB7-C4EF-4467-9958-0E1E00E3E52F}" destId="{70E5B87A-3397-404D-A04E-145C7C8E53B6}" srcOrd="0" destOrd="0" presId="urn:microsoft.com/office/officeart/2005/8/layout/cycle4"/>
    <dgm:cxn modelId="{7BE67D0A-1EB4-4EE6-BEAA-95B9E497EAF9}" srcId="{C875E567-1545-4B23-BFC5-60E7BF4888AA}" destId="{F22BFF6E-DCE6-4620-B21E-1CD304F3978F}" srcOrd="0" destOrd="0" parTransId="{F31C3EF2-B59C-445B-A049-EC63EB3A78D7}" sibTransId="{669EEEF0-BE37-4094-9556-869950F0D989}"/>
    <dgm:cxn modelId="{98CE7F16-F2CF-46F0-BD7B-CBB33E5212BD}" srcId="{FC1F02CA-042B-4D1E-977B-812BEA5BEB9D}" destId="{FE4AD700-4FCD-48BD-B564-95F1E2B25457}" srcOrd="0" destOrd="0" parTransId="{DE4B01D8-EA94-4EB5-AC6D-1D43C50B7A33}" sibTransId="{E460690C-7C6E-42EC-BF73-5F362123741A}"/>
    <dgm:cxn modelId="{9A138F88-5465-4C98-B170-48367CED2EAA}" type="presOf" srcId="{8FDF4E1E-CB52-4475-83CA-9B3382167D38}" destId="{B96B07C1-F1FB-4193-9804-A82CF01AA0D9}" srcOrd="0" destOrd="0" presId="urn:microsoft.com/office/officeart/2005/8/layout/cycle4"/>
    <dgm:cxn modelId="{9E249CD9-452A-412F-B9BC-0E576C1D77E4}" type="presOf" srcId="{86B27AB7-C4EF-4467-9958-0E1E00E3E52F}" destId="{0907559A-0A01-4CC7-8054-F43ADC13A09D}" srcOrd="1" destOrd="0" presId="urn:microsoft.com/office/officeart/2005/8/layout/cycle4"/>
    <dgm:cxn modelId="{DE9CB454-324A-4C17-86B3-316A4724DEC9}" srcId="{0F19F10D-FF81-4D31-8B18-CF5D60D3F2E8}" destId="{3B5C8F24-65C6-4597-997A-351F1C35E7AD}" srcOrd="2" destOrd="0" parTransId="{1A16F1A1-FD4A-415D-9ECB-6CBE9B6D1F4F}" sibTransId="{2E71F2FA-0030-4098-903A-EEC0A65C948C}"/>
    <dgm:cxn modelId="{1AB25425-BD4C-418C-B50E-4A37A54591D8}" srcId="{8FDF4E1E-CB52-4475-83CA-9B3382167D38}" destId="{3381BE8E-5AD4-4CA0-99F0-C40ED886DAE8}" srcOrd="0" destOrd="0" parTransId="{D23D6735-3EBB-4CD0-A67C-ADB1E77AB098}" sibTransId="{BEDA120A-F4FE-403C-A55E-C35C47489EF4}"/>
    <dgm:cxn modelId="{E503A16A-4803-469C-9186-91B429084F39}" srcId="{0F19F10D-FF81-4D31-8B18-CF5D60D3F2E8}" destId="{C875E567-1545-4B23-BFC5-60E7BF4888AA}" srcOrd="3" destOrd="0" parTransId="{E39C500D-5EDB-45CB-B7E3-8D6958F6935D}" sibTransId="{D3209982-F7FA-44D5-93B4-154FD55313D6}"/>
    <dgm:cxn modelId="{81345AE1-C1ED-4B37-BEBF-2F5293D10570}" srcId="{3B5C8F24-65C6-4597-997A-351F1C35E7AD}" destId="{86B27AB7-C4EF-4467-9958-0E1E00E3E52F}" srcOrd="0" destOrd="0" parTransId="{8F00A166-1622-4BEA-BBE9-96F29F5DD06F}" sibTransId="{E703845A-3C3E-4E78-A53D-DEF0A6E4DFC2}"/>
    <dgm:cxn modelId="{693D961C-0C63-468F-BEEE-AEF1D7C7D143}" srcId="{0F19F10D-FF81-4D31-8B18-CF5D60D3F2E8}" destId="{FC1F02CA-042B-4D1E-977B-812BEA5BEB9D}" srcOrd="0" destOrd="0" parTransId="{A19E5A6E-B573-4E78-B8FF-2BA6EB6022D4}" sibTransId="{C28ADA6A-4690-4764-B8D6-035BF41CE8A0}"/>
    <dgm:cxn modelId="{03554347-3248-40F0-8D3D-95E381D8D3A5}" type="presOf" srcId="{FC1F02CA-042B-4D1E-977B-812BEA5BEB9D}" destId="{87332D71-A848-4498-BCF0-2BB03861BB58}" srcOrd="0" destOrd="0" presId="urn:microsoft.com/office/officeart/2005/8/layout/cycle4"/>
    <dgm:cxn modelId="{9C39AC2D-4B34-4B5A-8AB4-79BFABC561EA}" type="presOf" srcId="{3B5C8F24-65C6-4597-997A-351F1C35E7AD}" destId="{EEC98CBB-FC81-4149-87E3-2A9FC22590B4}" srcOrd="0" destOrd="0" presId="urn:microsoft.com/office/officeart/2005/8/layout/cycle4"/>
    <dgm:cxn modelId="{9AAE63B5-75D4-4B5E-9E1B-E80081405AA2}" type="presOf" srcId="{3381BE8E-5AD4-4CA0-99F0-C40ED886DAE8}" destId="{C549FCBA-7FEC-49BE-A868-B68123E7384A}" srcOrd="0" destOrd="0" presId="urn:microsoft.com/office/officeart/2005/8/layout/cycle4"/>
    <dgm:cxn modelId="{899BA016-A7D6-40EA-BA87-7A44E36340E3}" type="presOf" srcId="{F22BFF6E-DCE6-4620-B21E-1CD304F3978F}" destId="{EBA8F1E7-B288-4A2D-9A8F-43C79E00A38E}" srcOrd="0" destOrd="0" presId="urn:microsoft.com/office/officeart/2005/8/layout/cycle4"/>
    <dgm:cxn modelId="{1B602DA6-BA02-45E8-996D-DE8DDDC9C96C}" srcId="{0F19F10D-FF81-4D31-8B18-CF5D60D3F2E8}" destId="{8FDF4E1E-CB52-4475-83CA-9B3382167D38}" srcOrd="1" destOrd="0" parTransId="{3814A785-059F-49EE-B6E6-DA1F02FEE5E4}" sibTransId="{89936D26-D23B-4063-BBD2-D24F59A44C7B}"/>
    <dgm:cxn modelId="{3F8EDD2A-9416-46DF-8E60-2F4378B70D3E}" type="presOf" srcId="{3381BE8E-5AD4-4CA0-99F0-C40ED886DAE8}" destId="{2F5612AD-9577-435A-B9BB-B5C13A692B61}" srcOrd="1" destOrd="0" presId="urn:microsoft.com/office/officeart/2005/8/layout/cycle4"/>
    <dgm:cxn modelId="{AFD3EDF8-B80D-4008-9EDD-A33B249D01E1}" type="presOf" srcId="{FE4AD700-4FCD-48BD-B564-95F1E2B25457}" destId="{38A2EC03-27D7-4CD5-B48D-CDAFB190F968}" srcOrd="0" destOrd="0" presId="urn:microsoft.com/office/officeart/2005/8/layout/cycle4"/>
    <dgm:cxn modelId="{EFD10DD3-31ED-4C77-BE7D-FE3772413CF1}" type="presOf" srcId="{C875E567-1545-4B23-BFC5-60E7BF4888AA}" destId="{E7F691D3-AE4A-443B-9354-5C5707D6B07D}" srcOrd="0" destOrd="0" presId="urn:microsoft.com/office/officeart/2005/8/layout/cycle4"/>
    <dgm:cxn modelId="{F1F63C19-71DA-40E0-A640-665B5922E110}" type="presOf" srcId="{F22BFF6E-DCE6-4620-B21E-1CD304F3978F}" destId="{593F57D6-9F0C-4BC9-B09B-862F6B42D50F}" srcOrd="1" destOrd="0" presId="urn:microsoft.com/office/officeart/2005/8/layout/cycle4"/>
    <dgm:cxn modelId="{7799DE1B-F7A9-4F31-9AB7-F5D344FAF5B8}" type="presParOf" srcId="{F4A06255-2D9A-4275-ACF2-666A748A6350}" destId="{62391D01-0287-4B2F-AE37-3BD5EDEE4883}" srcOrd="0" destOrd="0" presId="urn:microsoft.com/office/officeart/2005/8/layout/cycle4"/>
    <dgm:cxn modelId="{7F79F75A-4890-4014-B74A-1F3409FB2C2F}" type="presParOf" srcId="{62391D01-0287-4B2F-AE37-3BD5EDEE4883}" destId="{8227E886-1807-4459-A290-1B799F2A5F3B}" srcOrd="0" destOrd="0" presId="urn:microsoft.com/office/officeart/2005/8/layout/cycle4"/>
    <dgm:cxn modelId="{05111C62-A0EF-45B0-97AE-3DC817DEEA83}" type="presParOf" srcId="{8227E886-1807-4459-A290-1B799F2A5F3B}" destId="{38A2EC03-27D7-4CD5-B48D-CDAFB190F968}" srcOrd="0" destOrd="0" presId="urn:microsoft.com/office/officeart/2005/8/layout/cycle4"/>
    <dgm:cxn modelId="{079A1D14-F9D4-463B-854D-7AA1D9913EDB}" type="presParOf" srcId="{8227E886-1807-4459-A290-1B799F2A5F3B}" destId="{A17AE179-7F01-4088-B72B-2E140AE8F069}" srcOrd="1" destOrd="0" presId="urn:microsoft.com/office/officeart/2005/8/layout/cycle4"/>
    <dgm:cxn modelId="{DE6CC041-DA98-4617-AC08-C15534889A31}" type="presParOf" srcId="{62391D01-0287-4B2F-AE37-3BD5EDEE4883}" destId="{3AA31CAE-55B9-46BC-A752-473BAA23D049}" srcOrd="1" destOrd="0" presId="urn:microsoft.com/office/officeart/2005/8/layout/cycle4"/>
    <dgm:cxn modelId="{BF226B1C-3843-47BF-8495-4B7921D5D363}" type="presParOf" srcId="{3AA31CAE-55B9-46BC-A752-473BAA23D049}" destId="{C549FCBA-7FEC-49BE-A868-B68123E7384A}" srcOrd="0" destOrd="0" presId="urn:microsoft.com/office/officeart/2005/8/layout/cycle4"/>
    <dgm:cxn modelId="{39A725DA-11B8-4D87-BB7C-64C5B9EDF929}" type="presParOf" srcId="{3AA31CAE-55B9-46BC-A752-473BAA23D049}" destId="{2F5612AD-9577-435A-B9BB-B5C13A692B61}" srcOrd="1" destOrd="0" presId="urn:microsoft.com/office/officeart/2005/8/layout/cycle4"/>
    <dgm:cxn modelId="{51A299AA-D1D4-4381-8C9C-9152650626CE}" type="presParOf" srcId="{62391D01-0287-4B2F-AE37-3BD5EDEE4883}" destId="{2A1A9E45-CE26-4E68-871A-82E98606B8F3}" srcOrd="2" destOrd="0" presId="urn:microsoft.com/office/officeart/2005/8/layout/cycle4"/>
    <dgm:cxn modelId="{64B3FF3A-AEF5-4064-BD0B-C3D01BA08F86}" type="presParOf" srcId="{2A1A9E45-CE26-4E68-871A-82E98606B8F3}" destId="{70E5B87A-3397-404D-A04E-145C7C8E53B6}" srcOrd="0" destOrd="0" presId="urn:microsoft.com/office/officeart/2005/8/layout/cycle4"/>
    <dgm:cxn modelId="{E8490316-5102-4657-94C4-EB2C3700AFB4}" type="presParOf" srcId="{2A1A9E45-CE26-4E68-871A-82E98606B8F3}" destId="{0907559A-0A01-4CC7-8054-F43ADC13A09D}" srcOrd="1" destOrd="0" presId="urn:microsoft.com/office/officeart/2005/8/layout/cycle4"/>
    <dgm:cxn modelId="{F7C184BC-6EBB-478A-98C7-5792EB2D30BF}" type="presParOf" srcId="{62391D01-0287-4B2F-AE37-3BD5EDEE4883}" destId="{60B68139-D2CB-4C62-BF93-0F4C889E54A3}" srcOrd="3" destOrd="0" presId="urn:microsoft.com/office/officeart/2005/8/layout/cycle4"/>
    <dgm:cxn modelId="{ED1C2BCC-2E5D-40D8-AAE9-B0443470E459}" type="presParOf" srcId="{60B68139-D2CB-4C62-BF93-0F4C889E54A3}" destId="{EBA8F1E7-B288-4A2D-9A8F-43C79E00A38E}" srcOrd="0" destOrd="0" presId="urn:microsoft.com/office/officeart/2005/8/layout/cycle4"/>
    <dgm:cxn modelId="{768DD9D7-8003-4582-8AC6-5F7EB3C186D9}" type="presParOf" srcId="{60B68139-D2CB-4C62-BF93-0F4C889E54A3}" destId="{593F57D6-9F0C-4BC9-B09B-862F6B42D50F}" srcOrd="1" destOrd="0" presId="urn:microsoft.com/office/officeart/2005/8/layout/cycle4"/>
    <dgm:cxn modelId="{6E154702-17D8-4681-86F2-38912E7C1528}" type="presParOf" srcId="{62391D01-0287-4B2F-AE37-3BD5EDEE4883}" destId="{191DC671-A2F3-489D-91A4-1883C5796176}" srcOrd="4" destOrd="0" presId="urn:microsoft.com/office/officeart/2005/8/layout/cycle4"/>
    <dgm:cxn modelId="{540058AF-753C-43BD-B464-CEDBB5C0D6DC}" type="presParOf" srcId="{F4A06255-2D9A-4275-ACF2-666A748A6350}" destId="{4F1FE6BA-46E2-4F55-89D1-F348D8FE836C}" srcOrd="1" destOrd="0" presId="urn:microsoft.com/office/officeart/2005/8/layout/cycle4"/>
    <dgm:cxn modelId="{E4E6B1FE-6011-474B-A56E-F61B166E227E}" type="presParOf" srcId="{4F1FE6BA-46E2-4F55-89D1-F348D8FE836C}" destId="{87332D71-A848-4498-BCF0-2BB03861BB58}" srcOrd="0" destOrd="0" presId="urn:microsoft.com/office/officeart/2005/8/layout/cycle4"/>
    <dgm:cxn modelId="{AB31407D-4518-47FF-88B5-0915E2F8473F}" type="presParOf" srcId="{4F1FE6BA-46E2-4F55-89D1-F348D8FE836C}" destId="{B96B07C1-F1FB-4193-9804-A82CF01AA0D9}" srcOrd="1" destOrd="0" presId="urn:microsoft.com/office/officeart/2005/8/layout/cycle4"/>
    <dgm:cxn modelId="{C857D451-671A-4186-9477-0771F420CB67}" type="presParOf" srcId="{4F1FE6BA-46E2-4F55-89D1-F348D8FE836C}" destId="{EEC98CBB-FC81-4149-87E3-2A9FC22590B4}" srcOrd="2" destOrd="0" presId="urn:microsoft.com/office/officeart/2005/8/layout/cycle4"/>
    <dgm:cxn modelId="{6A43652C-19F8-444E-AC7D-657199BC4804}" type="presParOf" srcId="{4F1FE6BA-46E2-4F55-89D1-F348D8FE836C}" destId="{E7F691D3-AE4A-443B-9354-5C5707D6B07D}" srcOrd="3" destOrd="0" presId="urn:microsoft.com/office/officeart/2005/8/layout/cycle4"/>
    <dgm:cxn modelId="{CFDB8EE9-0650-4FFC-BC63-2FB4155A40B3}" type="presParOf" srcId="{4F1FE6BA-46E2-4F55-89D1-F348D8FE836C}" destId="{1F732650-EA9E-462B-ACE8-60155AD92088}" srcOrd="4" destOrd="0" presId="urn:microsoft.com/office/officeart/2005/8/layout/cycle4"/>
    <dgm:cxn modelId="{9339FEA4-2E3E-42A3-B089-644946A45F07}" type="presParOf" srcId="{F4A06255-2D9A-4275-ACF2-666A748A6350}" destId="{E59C0799-9BF1-48CC-978F-E063B90CE37E}" srcOrd="2" destOrd="0" presId="urn:microsoft.com/office/officeart/2005/8/layout/cycle4"/>
    <dgm:cxn modelId="{5D62837C-E13B-45BA-80D2-52A4596700A7}" type="presParOf" srcId="{F4A06255-2D9A-4275-ACF2-666A748A6350}" destId="{781BEA38-9E19-49B9-A62F-03CD3E11F520}"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E7D153-28FC-48BA-88B2-0835DD0AA42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48C60814-F5DF-46A8-A1CD-2D39325F5EFD}">
      <dgm:prSet phldrT="[Testo]"/>
      <dgm:spPr/>
      <dgm:t>
        <a:bodyPr/>
        <a:lstStyle/>
        <a:p>
          <a:r>
            <a:rPr lang="it-IT" dirty="0" smtClean="0"/>
            <a:t>Strumenti del tirocinio – Ente promotore</a:t>
          </a:r>
          <a:endParaRPr lang="it-IT" dirty="0"/>
        </a:p>
      </dgm:t>
    </dgm:pt>
    <dgm:pt modelId="{0CA82429-A00B-4CA8-9DBD-0E9F8E029646}" type="parTrans" cxnId="{95497DD9-E02E-4413-B1F4-A5253C540452}">
      <dgm:prSet/>
      <dgm:spPr/>
      <dgm:t>
        <a:bodyPr/>
        <a:lstStyle/>
        <a:p>
          <a:endParaRPr lang="it-IT"/>
        </a:p>
      </dgm:t>
    </dgm:pt>
    <dgm:pt modelId="{ED8CB9D8-D430-4F0A-9993-B7C9121C607A}" type="sibTrans" cxnId="{95497DD9-E02E-4413-B1F4-A5253C540452}">
      <dgm:prSet/>
      <dgm:spPr/>
      <dgm:t>
        <a:bodyPr/>
        <a:lstStyle/>
        <a:p>
          <a:endParaRPr lang="it-IT"/>
        </a:p>
      </dgm:t>
    </dgm:pt>
    <dgm:pt modelId="{43D61AE4-24F1-47EB-8A13-029EB3882D1D}">
      <dgm:prSet phldrT="[Testo]"/>
      <dgm:spPr/>
      <dgm:t>
        <a:bodyPr/>
        <a:lstStyle/>
        <a:p>
          <a:r>
            <a:rPr lang="it-IT" dirty="0" smtClean="0"/>
            <a:t>Convenzione</a:t>
          </a:r>
          <a:endParaRPr lang="it-IT" dirty="0"/>
        </a:p>
      </dgm:t>
    </dgm:pt>
    <dgm:pt modelId="{D2F11BBE-7FD8-46E0-BBDC-20A7254A9C71}" type="parTrans" cxnId="{6CDE7116-B151-4FA9-84F5-B5B2CAA21519}">
      <dgm:prSet/>
      <dgm:spPr/>
      <dgm:t>
        <a:bodyPr/>
        <a:lstStyle/>
        <a:p>
          <a:endParaRPr lang="it-IT"/>
        </a:p>
      </dgm:t>
    </dgm:pt>
    <dgm:pt modelId="{4B4D3823-BADE-4834-A7E1-122205F1544F}" type="sibTrans" cxnId="{6CDE7116-B151-4FA9-84F5-B5B2CAA21519}">
      <dgm:prSet/>
      <dgm:spPr/>
      <dgm:t>
        <a:bodyPr/>
        <a:lstStyle/>
        <a:p>
          <a:endParaRPr lang="it-IT"/>
        </a:p>
      </dgm:t>
    </dgm:pt>
    <dgm:pt modelId="{0937B671-CA3F-4760-AE38-A933A75D02A0}">
      <dgm:prSet phldrT="[Testo]"/>
      <dgm:spPr/>
      <dgm:t>
        <a:bodyPr/>
        <a:lstStyle/>
        <a:p>
          <a:r>
            <a:rPr lang="it-IT" dirty="0" smtClean="0"/>
            <a:t>Progetto formativo</a:t>
          </a:r>
          <a:endParaRPr lang="it-IT" dirty="0"/>
        </a:p>
      </dgm:t>
    </dgm:pt>
    <dgm:pt modelId="{0A694809-8503-4F77-81D7-497391F488BF}" type="parTrans" cxnId="{18DA63E5-1F27-41DD-B7BE-4E82BEFC1FEB}">
      <dgm:prSet/>
      <dgm:spPr/>
      <dgm:t>
        <a:bodyPr/>
        <a:lstStyle/>
        <a:p>
          <a:endParaRPr lang="it-IT"/>
        </a:p>
      </dgm:t>
    </dgm:pt>
    <dgm:pt modelId="{496B2E71-8234-4D7A-A0A9-571C697728DF}" type="sibTrans" cxnId="{18DA63E5-1F27-41DD-B7BE-4E82BEFC1FEB}">
      <dgm:prSet/>
      <dgm:spPr/>
      <dgm:t>
        <a:bodyPr/>
        <a:lstStyle/>
        <a:p>
          <a:endParaRPr lang="it-IT"/>
        </a:p>
      </dgm:t>
    </dgm:pt>
    <dgm:pt modelId="{7BD58779-0C63-4D11-900A-A251B4753992}">
      <dgm:prSet phldrT="[Testo]"/>
      <dgm:spPr/>
      <dgm:t>
        <a:bodyPr/>
        <a:lstStyle/>
        <a:p>
          <a:r>
            <a:rPr lang="it-IT" dirty="0" smtClean="0"/>
            <a:t>Tutor</a:t>
          </a:r>
          <a:endParaRPr lang="it-IT" dirty="0"/>
        </a:p>
      </dgm:t>
    </dgm:pt>
    <dgm:pt modelId="{9C68E50D-5179-4FFA-B129-B2E79F1B87C5}" type="parTrans" cxnId="{6D7234E5-E00E-4382-8380-9C2718F9E2CD}">
      <dgm:prSet/>
      <dgm:spPr/>
      <dgm:t>
        <a:bodyPr/>
        <a:lstStyle/>
        <a:p>
          <a:endParaRPr lang="it-IT"/>
        </a:p>
      </dgm:t>
    </dgm:pt>
    <dgm:pt modelId="{08284ED4-FDBF-44E4-861B-5E38AD262F58}" type="sibTrans" cxnId="{6D7234E5-E00E-4382-8380-9C2718F9E2CD}">
      <dgm:prSet/>
      <dgm:spPr/>
      <dgm:t>
        <a:bodyPr/>
        <a:lstStyle/>
        <a:p>
          <a:endParaRPr lang="it-IT"/>
        </a:p>
      </dgm:t>
    </dgm:pt>
    <dgm:pt modelId="{2EA1D964-EDCB-4CF6-80D0-0EA485C2D062}">
      <dgm:prSet phldrT="[Testo]"/>
      <dgm:spPr/>
      <dgm:t>
        <a:bodyPr/>
        <a:lstStyle/>
        <a:p>
          <a:r>
            <a:rPr lang="it-IT" dirty="0" smtClean="0"/>
            <a:t>Ente certificatore delle competenze</a:t>
          </a:r>
          <a:endParaRPr lang="it-IT" dirty="0"/>
        </a:p>
      </dgm:t>
    </dgm:pt>
    <dgm:pt modelId="{1A704308-1D25-45A7-A579-273BA04B9575}" type="parTrans" cxnId="{E688AE3B-3E7C-4BD2-A247-0F4D6B0F8CB1}">
      <dgm:prSet/>
      <dgm:spPr/>
      <dgm:t>
        <a:bodyPr/>
        <a:lstStyle/>
        <a:p>
          <a:endParaRPr lang="it-IT"/>
        </a:p>
      </dgm:t>
    </dgm:pt>
    <dgm:pt modelId="{9B91B07B-3C46-48B2-855A-911ADB5FFBEC}" type="sibTrans" cxnId="{E688AE3B-3E7C-4BD2-A247-0F4D6B0F8CB1}">
      <dgm:prSet/>
      <dgm:spPr/>
      <dgm:t>
        <a:bodyPr/>
        <a:lstStyle/>
        <a:p>
          <a:endParaRPr lang="it-IT"/>
        </a:p>
      </dgm:t>
    </dgm:pt>
    <dgm:pt modelId="{B439F133-F175-4DCB-858B-BFEC06D9742A}" type="pres">
      <dgm:prSet presAssocID="{AEE7D153-28FC-48BA-88B2-0835DD0AA429}" presName="diagram" presStyleCnt="0">
        <dgm:presLayoutVars>
          <dgm:dir/>
          <dgm:resizeHandles val="exact"/>
        </dgm:presLayoutVars>
      </dgm:prSet>
      <dgm:spPr/>
      <dgm:t>
        <a:bodyPr/>
        <a:lstStyle/>
        <a:p>
          <a:endParaRPr lang="it-IT"/>
        </a:p>
      </dgm:t>
    </dgm:pt>
    <dgm:pt modelId="{FDE785C2-76CC-409E-B08B-EC6E0B5D5197}" type="pres">
      <dgm:prSet presAssocID="{48C60814-F5DF-46A8-A1CD-2D39325F5EFD}" presName="node" presStyleLbl="node1" presStyleIdx="0" presStyleCnt="5">
        <dgm:presLayoutVars>
          <dgm:bulletEnabled val="1"/>
        </dgm:presLayoutVars>
      </dgm:prSet>
      <dgm:spPr/>
      <dgm:t>
        <a:bodyPr/>
        <a:lstStyle/>
        <a:p>
          <a:endParaRPr lang="it-IT"/>
        </a:p>
      </dgm:t>
    </dgm:pt>
    <dgm:pt modelId="{B53DEF62-83B3-4227-B68B-282493DE96AE}" type="pres">
      <dgm:prSet presAssocID="{ED8CB9D8-D430-4F0A-9993-B7C9121C607A}" presName="sibTrans" presStyleCnt="0"/>
      <dgm:spPr/>
    </dgm:pt>
    <dgm:pt modelId="{318995F1-AF13-42C2-A490-8CD00B060BD2}" type="pres">
      <dgm:prSet presAssocID="{43D61AE4-24F1-47EB-8A13-029EB3882D1D}" presName="node" presStyleLbl="node1" presStyleIdx="1" presStyleCnt="5">
        <dgm:presLayoutVars>
          <dgm:bulletEnabled val="1"/>
        </dgm:presLayoutVars>
      </dgm:prSet>
      <dgm:spPr/>
      <dgm:t>
        <a:bodyPr/>
        <a:lstStyle/>
        <a:p>
          <a:endParaRPr lang="it-IT"/>
        </a:p>
      </dgm:t>
    </dgm:pt>
    <dgm:pt modelId="{193F3A3D-9403-4EB5-AFBD-FF1B1BCBAB2E}" type="pres">
      <dgm:prSet presAssocID="{4B4D3823-BADE-4834-A7E1-122205F1544F}" presName="sibTrans" presStyleCnt="0"/>
      <dgm:spPr/>
    </dgm:pt>
    <dgm:pt modelId="{1542876F-B09F-4F32-9C32-1771BE0CD3AA}" type="pres">
      <dgm:prSet presAssocID="{0937B671-CA3F-4760-AE38-A933A75D02A0}" presName="node" presStyleLbl="node1" presStyleIdx="2" presStyleCnt="5">
        <dgm:presLayoutVars>
          <dgm:bulletEnabled val="1"/>
        </dgm:presLayoutVars>
      </dgm:prSet>
      <dgm:spPr/>
      <dgm:t>
        <a:bodyPr/>
        <a:lstStyle/>
        <a:p>
          <a:endParaRPr lang="it-IT"/>
        </a:p>
      </dgm:t>
    </dgm:pt>
    <dgm:pt modelId="{C1D9850F-27A5-4723-B442-5EC66F475F2D}" type="pres">
      <dgm:prSet presAssocID="{496B2E71-8234-4D7A-A0A9-571C697728DF}" presName="sibTrans" presStyleCnt="0"/>
      <dgm:spPr/>
    </dgm:pt>
    <dgm:pt modelId="{36DBDB31-9099-4A82-8B6D-C44CE6ED3C9B}" type="pres">
      <dgm:prSet presAssocID="{7BD58779-0C63-4D11-900A-A251B4753992}" presName="node" presStyleLbl="node1" presStyleIdx="3" presStyleCnt="5">
        <dgm:presLayoutVars>
          <dgm:bulletEnabled val="1"/>
        </dgm:presLayoutVars>
      </dgm:prSet>
      <dgm:spPr/>
      <dgm:t>
        <a:bodyPr/>
        <a:lstStyle/>
        <a:p>
          <a:endParaRPr lang="it-IT"/>
        </a:p>
      </dgm:t>
    </dgm:pt>
    <dgm:pt modelId="{C5DBDA6F-1754-47B9-A997-8427DDD55492}" type="pres">
      <dgm:prSet presAssocID="{08284ED4-FDBF-44E4-861B-5E38AD262F58}" presName="sibTrans" presStyleCnt="0"/>
      <dgm:spPr/>
    </dgm:pt>
    <dgm:pt modelId="{2E4B440C-15F2-4386-BF7E-5E43B45E76D4}" type="pres">
      <dgm:prSet presAssocID="{2EA1D964-EDCB-4CF6-80D0-0EA485C2D062}" presName="node" presStyleLbl="node1" presStyleIdx="4" presStyleCnt="5">
        <dgm:presLayoutVars>
          <dgm:bulletEnabled val="1"/>
        </dgm:presLayoutVars>
      </dgm:prSet>
      <dgm:spPr/>
      <dgm:t>
        <a:bodyPr/>
        <a:lstStyle/>
        <a:p>
          <a:endParaRPr lang="it-IT"/>
        </a:p>
      </dgm:t>
    </dgm:pt>
  </dgm:ptLst>
  <dgm:cxnLst>
    <dgm:cxn modelId="{6CDE7116-B151-4FA9-84F5-B5B2CAA21519}" srcId="{AEE7D153-28FC-48BA-88B2-0835DD0AA429}" destId="{43D61AE4-24F1-47EB-8A13-029EB3882D1D}" srcOrd="1" destOrd="0" parTransId="{D2F11BBE-7FD8-46E0-BBDC-20A7254A9C71}" sibTransId="{4B4D3823-BADE-4834-A7E1-122205F1544F}"/>
    <dgm:cxn modelId="{FAE8AB40-6DC0-4CB1-ABC6-03597FF25D1C}" type="presOf" srcId="{7BD58779-0C63-4D11-900A-A251B4753992}" destId="{36DBDB31-9099-4A82-8B6D-C44CE6ED3C9B}" srcOrd="0" destOrd="0" presId="urn:microsoft.com/office/officeart/2005/8/layout/default"/>
    <dgm:cxn modelId="{7FA30E85-04D8-47E1-A934-91253624B431}" type="presOf" srcId="{43D61AE4-24F1-47EB-8A13-029EB3882D1D}" destId="{318995F1-AF13-42C2-A490-8CD00B060BD2}" srcOrd="0" destOrd="0" presId="urn:microsoft.com/office/officeart/2005/8/layout/default"/>
    <dgm:cxn modelId="{18DA63E5-1F27-41DD-B7BE-4E82BEFC1FEB}" srcId="{AEE7D153-28FC-48BA-88B2-0835DD0AA429}" destId="{0937B671-CA3F-4760-AE38-A933A75D02A0}" srcOrd="2" destOrd="0" parTransId="{0A694809-8503-4F77-81D7-497391F488BF}" sibTransId="{496B2E71-8234-4D7A-A0A9-571C697728DF}"/>
    <dgm:cxn modelId="{6D7234E5-E00E-4382-8380-9C2718F9E2CD}" srcId="{AEE7D153-28FC-48BA-88B2-0835DD0AA429}" destId="{7BD58779-0C63-4D11-900A-A251B4753992}" srcOrd="3" destOrd="0" parTransId="{9C68E50D-5179-4FFA-B129-B2E79F1B87C5}" sibTransId="{08284ED4-FDBF-44E4-861B-5E38AD262F58}"/>
    <dgm:cxn modelId="{CE7B107C-CF55-430E-A026-9B7469B5C503}" type="presOf" srcId="{0937B671-CA3F-4760-AE38-A933A75D02A0}" destId="{1542876F-B09F-4F32-9C32-1771BE0CD3AA}" srcOrd="0" destOrd="0" presId="urn:microsoft.com/office/officeart/2005/8/layout/default"/>
    <dgm:cxn modelId="{95497DD9-E02E-4413-B1F4-A5253C540452}" srcId="{AEE7D153-28FC-48BA-88B2-0835DD0AA429}" destId="{48C60814-F5DF-46A8-A1CD-2D39325F5EFD}" srcOrd="0" destOrd="0" parTransId="{0CA82429-A00B-4CA8-9DBD-0E9F8E029646}" sibTransId="{ED8CB9D8-D430-4F0A-9993-B7C9121C607A}"/>
    <dgm:cxn modelId="{19FB98EF-3234-469C-A186-E71F2F367447}" type="presOf" srcId="{AEE7D153-28FC-48BA-88B2-0835DD0AA429}" destId="{B439F133-F175-4DCB-858B-BFEC06D9742A}" srcOrd="0" destOrd="0" presId="urn:microsoft.com/office/officeart/2005/8/layout/default"/>
    <dgm:cxn modelId="{7BE26067-C986-4A25-A3C3-3938ADA0A6D2}" type="presOf" srcId="{48C60814-F5DF-46A8-A1CD-2D39325F5EFD}" destId="{FDE785C2-76CC-409E-B08B-EC6E0B5D5197}" srcOrd="0" destOrd="0" presId="urn:microsoft.com/office/officeart/2005/8/layout/default"/>
    <dgm:cxn modelId="{709814EA-6A76-49C4-B85A-C9E44B776CC6}" type="presOf" srcId="{2EA1D964-EDCB-4CF6-80D0-0EA485C2D062}" destId="{2E4B440C-15F2-4386-BF7E-5E43B45E76D4}" srcOrd="0" destOrd="0" presId="urn:microsoft.com/office/officeart/2005/8/layout/default"/>
    <dgm:cxn modelId="{E688AE3B-3E7C-4BD2-A247-0F4D6B0F8CB1}" srcId="{AEE7D153-28FC-48BA-88B2-0835DD0AA429}" destId="{2EA1D964-EDCB-4CF6-80D0-0EA485C2D062}" srcOrd="4" destOrd="0" parTransId="{1A704308-1D25-45A7-A579-273BA04B9575}" sibTransId="{9B91B07B-3C46-48B2-855A-911ADB5FFBEC}"/>
    <dgm:cxn modelId="{B01678CE-F58C-4494-B4A3-83FC3D2AD876}" type="presParOf" srcId="{B439F133-F175-4DCB-858B-BFEC06D9742A}" destId="{FDE785C2-76CC-409E-B08B-EC6E0B5D5197}" srcOrd="0" destOrd="0" presId="urn:microsoft.com/office/officeart/2005/8/layout/default"/>
    <dgm:cxn modelId="{21A6ADB2-FCB0-469E-AAD4-BB52A5ADCE2F}" type="presParOf" srcId="{B439F133-F175-4DCB-858B-BFEC06D9742A}" destId="{B53DEF62-83B3-4227-B68B-282493DE96AE}" srcOrd="1" destOrd="0" presId="urn:microsoft.com/office/officeart/2005/8/layout/default"/>
    <dgm:cxn modelId="{09460A9D-4E68-40B7-80D7-5DFF2A470F34}" type="presParOf" srcId="{B439F133-F175-4DCB-858B-BFEC06D9742A}" destId="{318995F1-AF13-42C2-A490-8CD00B060BD2}" srcOrd="2" destOrd="0" presId="urn:microsoft.com/office/officeart/2005/8/layout/default"/>
    <dgm:cxn modelId="{CCBD69AA-3233-475F-B80F-535306B66096}" type="presParOf" srcId="{B439F133-F175-4DCB-858B-BFEC06D9742A}" destId="{193F3A3D-9403-4EB5-AFBD-FF1B1BCBAB2E}" srcOrd="3" destOrd="0" presId="urn:microsoft.com/office/officeart/2005/8/layout/default"/>
    <dgm:cxn modelId="{428A39FC-07DB-4FCF-B171-FC087F4B0546}" type="presParOf" srcId="{B439F133-F175-4DCB-858B-BFEC06D9742A}" destId="{1542876F-B09F-4F32-9C32-1771BE0CD3AA}" srcOrd="4" destOrd="0" presId="urn:microsoft.com/office/officeart/2005/8/layout/default"/>
    <dgm:cxn modelId="{BAF7711C-6DDE-4E66-8158-501C5AC37579}" type="presParOf" srcId="{B439F133-F175-4DCB-858B-BFEC06D9742A}" destId="{C1D9850F-27A5-4723-B442-5EC66F475F2D}" srcOrd="5" destOrd="0" presId="urn:microsoft.com/office/officeart/2005/8/layout/default"/>
    <dgm:cxn modelId="{EEE8D2CB-B455-4FF3-B6B5-8B6E8CD7EE2E}" type="presParOf" srcId="{B439F133-F175-4DCB-858B-BFEC06D9742A}" destId="{36DBDB31-9099-4A82-8B6D-C44CE6ED3C9B}" srcOrd="6" destOrd="0" presId="urn:microsoft.com/office/officeart/2005/8/layout/default"/>
    <dgm:cxn modelId="{AF03429A-2756-4FC5-A52E-88DC1CE9E454}" type="presParOf" srcId="{B439F133-F175-4DCB-858B-BFEC06D9742A}" destId="{C5DBDA6F-1754-47B9-A997-8427DDD55492}" srcOrd="7" destOrd="0" presId="urn:microsoft.com/office/officeart/2005/8/layout/default"/>
    <dgm:cxn modelId="{64D2F444-8470-47AA-AE91-2D47CEC53D8F}" type="presParOf" srcId="{B439F133-F175-4DCB-858B-BFEC06D9742A}" destId="{2E4B440C-15F2-4386-BF7E-5E43B45E76D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65051A-9880-407F-9339-5A734BB6F7D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9CD87C15-FD51-472D-A814-19AA02DAFCCB}">
      <dgm:prSet phldrT="[Testo]"/>
      <dgm:spPr/>
      <dgm:t>
        <a:bodyPr/>
        <a:lstStyle/>
        <a:p>
          <a:r>
            <a:rPr lang="it-IT" dirty="0" smtClean="0"/>
            <a:t>Tirocinio di orientamento</a:t>
          </a:r>
          <a:endParaRPr lang="it-IT" dirty="0"/>
        </a:p>
      </dgm:t>
    </dgm:pt>
    <dgm:pt modelId="{3569047B-E044-4E0B-A807-3844127C6042}" type="parTrans" cxnId="{4AAB9B8D-B28C-4F5C-8510-D594CB090805}">
      <dgm:prSet/>
      <dgm:spPr/>
      <dgm:t>
        <a:bodyPr/>
        <a:lstStyle/>
        <a:p>
          <a:endParaRPr lang="it-IT"/>
        </a:p>
      </dgm:t>
    </dgm:pt>
    <dgm:pt modelId="{51B5F1FF-1F14-4882-8172-15E03F0D80A8}" type="sibTrans" cxnId="{4AAB9B8D-B28C-4F5C-8510-D594CB090805}">
      <dgm:prSet/>
      <dgm:spPr/>
      <dgm:t>
        <a:bodyPr/>
        <a:lstStyle/>
        <a:p>
          <a:endParaRPr lang="it-IT"/>
        </a:p>
      </dgm:t>
    </dgm:pt>
    <dgm:pt modelId="{4AAB287D-30FE-4A34-B2CC-7AD970D6501C}">
      <dgm:prSet phldrT="[Testo]"/>
      <dgm:spPr/>
      <dgm:t>
        <a:bodyPr/>
        <a:lstStyle/>
        <a:p>
          <a:r>
            <a:rPr lang="it-IT" dirty="0" smtClean="0"/>
            <a:t>Tirocinio di reinserimento</a:t>
          </a:r>
          <a:endParaRPr lang="it-IT" dirty="0"/>
        </a:p>
      </dgm:t>
    </dgm:pt>
    <dgm:pt modelId="{252B9608-2938-476A-B7EB-AA017542A1FE}" type="parTrans" cxnId="{3766FE01-9171-4D14-921E-E2AA63E1B2F3}">
      <dgm:prSet/>
      <dgm:spPr/>
      <dgm:t>
        <a:bodyPr/>
        <a:lstStyle/>
        <a:p>
          <a:endParaRPr lang="it-IT"/>
        </a:p>
      </dgm:t>
    </dgm:pt>
    <dgm:pt modelId="{AB030B0A-24C0-4D29-BC97-6298919A8668}" type="sibTrans" cxnId="{3766FE01-9171-4D14-921E-E2AA63E1B2F3}">
      <dgm:prSet/>
      <dgm:spPr/>
      <dgm:t>
        <a:bodyPr/>
        <a:lstStyle/>
        <a:p>
          <a:endParaRPr lang="it-IT"/>
        </a:p>
      </dgm:t>
    </dgm:pt>
    <dgm:pt modelId="{B9B18FFD-85D4-43E0-84C9-23C625DA08B6}">
      <dgm:prSet phldrT="[Testo]"/>
      <dgm:spPr/>
      <dgm:t>
        <a:bodyPr/>
        <a:lstStyle/>
        <a:p>
          <a:r>
            <a:rPr lang="it-IT" dirty="0" smtClean="0"/>
            <a:t>Tirocini per soggetti svantaggiati o disabili</a:t>
          </a:r>
          <a:endParaRPr lang="it-IT" dirty="0"/>
        </a:p>
      </dgm:t>
    </dgm:pt>
    <dgm:pt modelId="{4435A505-0F9A-4EE8-8E2E-55BCEF0AA6DB}" type="parTrans" cxnId="{037B4DD1-038D-4E05-81A5-8B41EA338B5A}">
      <dgm:prSet/>
      <dgm:spPr/>
      <dgm:t>
        <a:bodyPr/>
        <a:lstStyle/>
        <a:p>
          <a:endParaRPr lang="it-IT"/>
        </a:p>
      </dgm:t>
    </dgm:pt>
    <dgm:pt modelId="{3DC7C98E-55C4-4DA8-B44F-B579091D6657}" type="sibTrans" cxnId="{037B4DD1-038D-4E05-81A5-8B41EA338B5A}">
      <dgm:prSet/>
      <dgm:spPr/>
      <dgm:t>
        <a:bodyPr/>
        <a:lstStyle/>
        <a:p>
          <a:endParaRPr lang="it-IT"/>
        </a:p>
      </dgm:t>
    </dgm:pt>
    <dgm:pt modelId="{4CB6D580-01B1-4323-95A9-7EEB61C6BF80}">
      <dgm:prSet phldrT="[Testo]"/>
      <dgm:spPr/>
      <dgm:t>
        <a:bodyPr/>
        <a:lstStyle/>
        <a:p>
          <a:r>
            <a:rPr lang="it-IT" dirty="0" smtClean="0"/>
            <a:t>Tirocini stagionali</a:t>
          </a:r>
          <a:endParaRPr lang="it-IT" dirty="0"/>
        </a:p>
      </dgm:t>
    </dgm:pt>
    <dgm:pt modelId="{A4A72646-A744-42A3-A86A-6B03384FECF5}" type="parTrans" cxnId="{1E30DF2C-1E45-49A9-9081-4BDEACDF90B9}">
      <dgm:prSet/>
      <dgm:spPr/>
      <dgm:t>
        <a:bodyPr/>
        <a:lstStyle/>
        <a:p>
          <a:endParaRPr lang="it-IT"/>
        </a:p>
      </dgm:t>
    </dgm:pt>
    <dgm:pt modelId="{04D64E67-EFF9-4FC8-A056-9C63A4D4DA60}" type="sibTrans" cxnId="{1E30DF2C-1E45-49A9-9081-4BDEACDF90B9}">
      <dgm:prSet/>
      <dgm:spPr/>
      <dgm:t>
        <a:bodyPr/>
        <a:lstStyle/>
        <a:p>
          <a:endParaRPr lang="it-IT"/>
        </a:p>
      </dgm:t>
    </dgm:pt>
    <dgm:pt modelId="{6DB86FE2-DDF2-4940-9388-751206B3453C}">
      <dgm:prSet phldrT="[Testo]"/>
      <dgm:spPr/>
      <dgm:t>
        <a:bodyPr/>
        <a:lstStyle/>
        <a:p>
          <a:r>
            <a:rPr lang="it-IT" dirty="0" smtClean="0"/>
            <a:t>Curriculari</a:t>
          </a:r>
        </a:p>
        <a:p>
          <a:r>
            <a:rPr lang="it-IT" dirty="0" smtClean="0"/>
            <a:t>Alternanza scuola-lavoro</a:t>
          </a:r>
          <a:endParaRPr lang="it-IT" dirty="0"/>
        </a:p>
      </dgm:t>
    </dgm:pt>
    <dgm:pt modelId="{26B97B02-E9A3-4ABC-A8F9-36E9A3F54A3D}" type="parTrans" cxnId="{B1240B82-A165-4A09-B8E8-0B72620B9284}">
      <dgm:prSet/>
      <dgm:spPr/>
      <dgm:t>
        <a:bodyPr/>
        <a:lstStyle/>
        <a:p>
          <a:endParaRPr lang="it-IT"/>
        </a:p>
      </dgm:t>
    </dgm:pt>
    <dgm:pt modelId="{A3737F21-FC8E-4622-A121-9FF0390F8083}" type="sibTrans" cxnId="{B1240B82-A165-4A09-B8E8-0B72620B9284}">
      <dgm:prSet/>
      <dgm:spPr/>
      <dgm:t>
        <a:bodyPr/>
        <a:lstStyle/>
        <a:p>
          <a:endParaRPr lang="it-IT"/>
        </a:p>
      </dgm:t>
    </dgm:pt>
    <dgm:pt modelId="{E86995D3-D804-41CF-9B50-DA0B94B6B213}" type="pres">
      <dgm:prSet presAssocID="{6165051A-9880-407F-9339-5A734BB6F7D7}" presName="diagram" presStyleCnt="0">
        <dgm:presLayoutVars>
          <dgm:dir/>
          <dgm:resizeHandles val="exact"/>
        </dgm:presLayoutVars>
      </dgm:prSet>
      <dgm:spPr/>
      <dgm:t>
        <a:bodyPr/>
        <a:lstStyle/>
        <a:p>
          <a:endParaRPr lang="it-IT"/>
        </a:p>
      </dgm:t>
    </dgm:pt>
    <dgm:pt modelId="{301AA27A-A7C7-4B0C-9D47-375A31D214E4}" type="pres">
      <dgm:prSet presAssocID="{9CD87C15-FD51-472D-A814-19AA02DAFCCB}" presName="node" presStyleLbl="node1" presStyleIdx="0" presStyleCnt="5">
        <dgm:presLayoutVars>
          <dgm:bulletEnabled val="1"/>
        </dgm:presLayoutVars>
      </dgm:prSet>
      <dgm:spPr/>
      <dgm:t>
        <a:bodyPr/>
        <a:lstStyle/>
        <a:p>
          <a:endParaRPr lang="it-IT"/>
        </a:p>
      </dgm:t>
    </dgm:pt>
    <dgm:pt modelId="{AF336FCC-5938-4510-8741-C8A6A9847FA5}" type="pres">
      <dgm:prSet presAssocID="{51B5F1FF-1F14-4882-8172-15E03F0D80A8}" presName="sibTrans" presStyleCnt="0"/>
      <dgm:spPr/>
    </dgm:pt>
    <dgm:pt modelId="{3D15EBE0-F636-47FB-85CA-2F3654557C74}" type="pres">
      <dgm:prSet presAssocID="{4AAB287D-30FE-4A34-B2CC-7AD970D6501C}" presName="node" presStyleLbl="node1" presStyleIdx="1" presStyleCnt="5">
        <dgm:presLayoutVars>
          <dgm:bulletEnabled val="1"/>
        </dgm:presLayoutVars>
      </dgm:prSet>
      <dgm:spPr/>
      <dgm:t>
        <a:bodyPr/>
        <a:lstStyle/>
        <a:p>
          <a:endParaRPr lang="it-IT"/>
        </a:p>
      </dgm:t>
    </dgm:pt>
    <dgm:pt modelId="{89719204-2E55-4FE4-B832-619FCCDFA67C}" type="pres">
      <dgm:prSet presAssocID="{AB030B0A-24C0-4D29-BC97-6298919A8668}" presName="sibTrans" presStyleCnt="0"/>
      <dgm:spPr/>
    </dgm:pt>
    <dgm:pt modelId="{B3BD2AA3-9734-49AC-BE71-910D521D5645}" type="pres">
      <dgm:prSet presAssocID="{B9B18FFD-85D4-43E0-84C9-23C625DA08B6}" presName="node" presStyleLbl="node1" presStyleIdx="2" presStyleCnt="5">
        <dgm:presLayoutVars>
          <dgm:bulletEnabled val="1"/>
        </dgm:presLayoutVars>
      </dgm:prSet>
      <dgm:spPr/>
      <dgm:t>
        <a:bodyPr/>
        <a:lstStyle/>
        <a:p>
          <a:endParaRPr lang="it-IT"/>
        </a:p>
      </dgm:t>
    </dgm:pt>
    <dgm:pt modelId="{21AD140D-AF25-457D-8A75-499378F3FACE}" type="pres">
      <dgm:prSet presAssocID="{3DC7C98E-55C4-4DA8-B44F-B579091D6657}" presName="sibTrans" presStyleCnt="0"/>
      <dgm:spPr/>
    </dgm:pt>
    <dgm:pt modelId="{38D9F79B-5804-4067-A553-52F8D92AC204}" type="pres">
      <dgm:prSet presAssocID="{4CB6D580-01B1-4323-95A9-7EEB61C6BF80}" presName="node" presStyleLbl="node1" presStyleIdx="3" presStyleCnt="5">
        <dgm:presLayoutVars>
          <dgm:bulletEnabled val="1"/>
        </dgm:presLayoutVars>
      </dgm:prSet>
      <dgm:spPr/>
      <dgm:t>
        <a:bodyPr/>
        <a:lstStyle/>
        <a:p>
          <a:endParaRPr lang="it-IT"/>
        </a:p>
      </dgm:t>
    </dgm:pt>
    <dgm:pt modelId="{B0D887D3-1478-4F40-A1C6-459D3DD30117}" type="pres">
      <dgm:prSet presAssocID="{04D64E67-EFF9-4FC8-A056-9C63A4D4DA60}" presName="sibTrans" presStyleCnt="0"/>
      <dgm:spPr/>
    </dgm:pt>
    <dgm:pt modelId="{AEDD5783-7A96-401C-A2CB-ADF0062C4BCA}" type="pres">
      <dgm:prSet presAssocID="{6DB86FE2-DDF2-4940-9388-751206B3453C}" presName="node" presStyleLbl="node1" presStyleIdx="4" presStyleCnt="5">
        <dgm:presLayoutVars>
          <dgm:bulletEnabled val="1"/>
        </dgm:presLayoutVars>
      </dgm:prSet>
      <dgm:spPr/>
      <dgm:t>
        <a:bodyPr/>
        <a:lstStyle/>
        <a:p>
          <a:endParaRPr lang="it-IT"/>
        </a:p>
      </dgm:t>
    </dgm:pt>
  </dgm:ptLst>
  <dgm:cxnLst>
    <dgm:cxn modelId="{B1240B82-A165-4A09-B8E8-0B72620B9284}" srcId="{6165051A-9880-407F-9339-5A734BB6F7D7}" destId="{6DB86FE2-DDF2-4940-9388-751206B3453C}" srcOrd="4" destOrd="0" parTransId="{26B97B02-E9A3-4ABC-A8F9-36E9A3F54A3D}" sibTransId="{A3737F21-FC8E-4622-A121-9FF0390F8083}"/>
    <dgm:cxn modelId="{D8F2C319-BCD6-4808-AA16-5F93117873E0}" type="presOf" srcId="{9CD87C15-FD51-472D-A814-19AA02DAFCCB}" destId="{301AA27A-A7C7-4B0C-9D47-375A31D214E4}" srcOrd="0" destOrd="0" presId="urn:microsoft.com/office/officeart/2005/8/layout/default"/>
    <dgm:cxn modelId="{532AFDC1-9822-459B-90C8-7D66F563D5B2}" type="presOf" srcId="{4CB6D580-01B1-4323-95A9-7EEB61C6BF80}" destId="{38D9F79B-5804-4067-A553-52F8D92AC204}" srcOrd="0" destOrd="0" presId="urn:microsoft.com/office/officeart/2005/8/layout/default"/>
    <dgm:cxn modelId="{1B0B7ABB-3D8F-463C-97B4-75B51BC56F26}" type="presOf" srcId="{B9B18FFD-85D4-43E0-84C9-23C625DA08B6}" destId="{B3BD2AA3-9734-49AC-BE71-910D521D5645}" srcOrd="0" destOrd="0" presId="urn:microsoft.com/office/officeart/2005/8/layout/default"/>
    <dgm:cxn modelId="{3766FE01-9171-4D14-921E-E2AA63E1B2F3}" srcId="{6165051A-9880-407F-9339-5A734BB6F7D7}" destId="{4AAB287D-30FE-4A34-B2CC-7AD970D6501C}" srcOrd="1" destOrd="0" parTransId="{252B9608-2938-476A-B7EB-AA017542A1FE}" sibTransId="{AB030B0A-24C0-4D29-BC97-6298919A8668}"/>
    <dgm:cxn modelId="{037B4DD1-038D-4E05-81A5-8B41EA338B5A}" srcId="{6165051A-9880-407F-9339-5A734BB6F7D7}" destId="{B9B18FFD-85D4-43E0-84C9-23C625DA08B6}" srcOrd="2" destOrd="0" parTransId="{4435A505-0F9A-4EE8-8E2E-55BCEF0AA6DB}" sibTransId="{3DC7C98E-55C4-4DA8-B44F-B579091D6657}"/>
    <dgm:cxn modelId="{9F62F307-D526-4546-9245-A68AB813C972}" type="presOf" srcId="{6165051A-9880-407F-9339-5A734BB6F7D7}" destId="{E86995D3-D804-41CF-9B50-DA0B94B6B213}" srcOrd="0" destOrd="0" presId="urn:microsoft.com/office/officeart/2005/8/layout/default"/>
    <dgm:cxn modelId="{1E30DF2C-1E45-49A9-9081-4BDEACDF90B9}" srcId="{6165051A-9880-407F-9339-5A734BB6F7D7}" destId="{4CB6D580-01B1-4323-95A9-7EEB61C6BF80}" srcOrd="3" destOrd="0" parTransId="{A4A72646-A744-42A3-A86A-6B03384FECF5}" sibTransId="{04D64E67-EFF9-4FC8-A056-9C63A4D4DA60}"/>
    <dgm:cxn modelId="{538DBAF1-18A1-4F3E-AB8E-C21AF7186C7F}" type="presOf" srcId="{6DB86FE2-DDF2-4940-9388-751206B3453C}" destId="{AEDD5783-7A96-401C-A2CB-ADF0062C4BCA}" srcOrd="0" destOrd="0" presId="urn:microsoft.com/office/officeart/2005/8/layout/default"/>
    <dgm:cxn modelId="{4AAB9B8D-B28C-4F5C-8510-D594CB090805}" srcId="{6165051A-9880-407F-9339-5A734BB6F7D7}" destId="{9CD87C15-FD51-472D-A814-19AA02DAFCCB}" srcOrd="0" destOrd="0" parTransId="{3569047B-E044-4E0B-A807-3844127C6042}" sibTransId="{51B5F1FF-1F14-4882-8172-15E03F0D80A8}"/>
    <dgm:cxn modelId="{CC01B009-7ED3-4FE2-8625-0B53FF6EFBBC}" type="presOf" srcId="{4AAB287D-30FE-4A34-B2CC-7AD970D6501C}" destId="{3D15EBE0-F636-47FB-85CA-2F3654557C74}" srcOrd="0" destOrd="0" presId="urn:microsoft.com/office/officeart/2005/8/layout/default"/>
    <dgm:cxn modelId="{53FB5927-5136-4926-A331-E6609E16C374}" type="presParOf" srcId="{E86995D3-D804-41CF-9B50-DA0B94B6B213}" destId="{301AA27A-A7C7-4B0C-9D47-375A31D214E4}" srcOrd="0" destOrd="0" presId="urn:microsoft.com/office/officeart/2005/8/layout/default"/>
    <dgm:cxn modelId="{AC93A5E2-EF87-4D7F-A625-41EB3F24ECF2}" type="presParOf" srcId="{E86995D3-D804-41CF-9B50-DA0B94B6B213}" destId="{AF336FCC-5938-4510-8741-C8A6A9847FA5}" srcOrd="1" destOrd="0" presId="urn:microsoft.com/office/officeart/2005/8/layout/default"/>
    <dgm:cxn modelId="{FCCB3364-0527-4A4B-AF04-FBF1B2E8E652}" type="presParOf" srcId="{E86995D3-D804-41CF-9B50-DA0B94B6B213}" destId="{3D15EBE0-F636-47FB-85CA-2F3654557C74}" srcOrd="2" destOrd="0" presId="urn:microsoft.com/office/officeart/2005/8/layout/default"/>
    <dgm:cxn modelId="{70EE5531-552C-42FA-9505-8900364FDBE2}" type="presParOf" srcId="{E86995D3-D804-41CF-9B50-DA0B94B6B213}" destId="{89719204-2E55-4FE4-B832-619FCCDFA67C}" srcOrd="3" destOrd="0" presId="urn:microsoft.com/office/officeart/2005/8/layout/default"/>
    <dgm:cxn modelId="{D8649605-315D-4BF3-B257-F423B5CA64C1}" type="presParOf" srcId="{E86995D3-D804-41CF-9B50-DA0B94B6B213}" destId="{B3BD2AA3-9734-49AC-BE71-910D521D5645}" srcOrd="4" destOrd="0" presId="urn:microsoft.com/office/officeart/2005/8/layout/default"/>
    <dgm:cxn modelId="{1FD15501-1669-4925-B89D-1F85F2105E85}" type="presParOf" srcId="{E86995D3-D804-41CF-9B50-DA0B94B6B213}" destId="{21AD140D-AF25-457D-8A75-499378F3FACE}" srcOrd="5" destOrd="0" presId="urn:microsoft.com/office/officeart/2005/8/layout/default"/>
    <dgm:cxn modelId="{FDF7D2C9-2D94-4F4C-A18E-621D97596855}" type="presParOf" srcId="{E86995D3-D804-41CF-9B50-DA0B94B6B213}" destId="{38D9F79B-5804-4067-A553-52F8D92AC204}" srcOrd="6" destOrd="0" presId="urn:microsoft.com/office/officeart/2005/8/layout/default"/>
    <dgm:cxn modelId="{7818FC0E-54E6-48A9-A267-48F7B7FB390F}" type="presParOf" srcId="{E86995D3-D804-41CF-9B50-DA0B94B6B213}" destId="{B0D887D3-1478-4F40-A1C6-459D3DD30117}" srcOrd="7" destOrd="0" presId="urn:microsoft.com/office/officeart/2005/8/layout/default"/>
    <dgm:cxn modelId="{58C0F143-4B64-4864-B9C9-1724A3713ED7}" type="presParOf" srcId="{E86995D3-D804-41CF-9B50-DA0B94B6B213}" destId="{AEDD5783-7A96-401C-A2CB-ADF0062C4BCA}" srcOrd="8"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087A83-6D42-4972-B2D2-3DBACEA9584C}" type="datetimeFigureOut">
              <a:rPr lang="it-IT" smtClean="0"/>
              <a:t>07/04/2016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DFDC1-373E-49CE-9341-7156E134042C}" type="slidenum">
              <a:rPr lang="it-IT" smtClean="0"/>
              <a:t>‹N›</a:t>
            </a:fld>
            <a:endParaRPr lang="it-IT"/>
          </a:p>
        </p:txBody>
      </p:sp>
    </p:spTree>
    <p:extLst>
      <p:ext uri="{BB962C8B-B14F-4D97-AF65-F5344CB8AC3E}">
        <p14:creationId xmlns:p14="http://schemas.microsoft.com/office/powerpoint/2010/main" val="3896326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6BDFDC1-373E-49CE-9341-7156E134042C}" type="slidenum">
              <a:rPr lang="it-IT" smtClean="0"/>
              <a:t>22</a:t>
            </a:fld>
            <a:endParaRPr lang="it-IT"/>
          </a:p>
        </p:txBody>
      </p:sp>
    </p:spTree>
    <p:extLst>
      <p:ext uri="{BB962C8B-B14F-4D97-AF65-F5344CB8AC3E}">
        <p14:creationId xmlns:p14="http://schemas.microsoft.com/office/powerpoint/2010/main" val="20460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15" name="Date Placeholder 14"/>
          <p:cNvSpPr>
            <a:spLocks noGrp="1"/>
          </p:cNvSpPr>
          <p:nvPr>
            <p:ph type="dt" sz="half" idx="10"/>
          </p:nvPr>
        </p:nvSpPr>
        <p:spPr/>
        <p:txBody>
          <a:bodyPr/>
          <a:lstStyle/>
          <a:p>
            <a:fld id="{EB67447B-06E8-4AB5-BC8C-90495D195028}" type="datetime1">
              <a:rPr lang="it-IT" smtClean="0"/>
              <a:t>07/04/2016</a:t>
            </a:fld>
            <a:endParaRPr lang="it-IT"/>
          </a:p>
        </p:txBody>
      </p:sp>
      <p:sp>
        <p:nvSpPr>
          <p:cNvPr id="16" name="Slide Number Placeholder 15"/>
          <p:cNvSpPr>
            <a:spLocks noGrp="1"/>
          </p:cNvSpPr>
          <p:nvPr>
            <p:ph type="sldNum" sz="quarter" idx="11"/>
          </p:nvPr>
        </p:nvSpPr>
        <p:spPr/>
        <p:txBody>
          <a:bodyPr/>
          <a:lstStyle/>
          <a:p>
            <a:fld id="{E7A41E1B-4F70-4964-A407-84C68BE8251C}" type="slidenum">
              <a:rPr lang="it-IT" smtClean="0"/>
              <a:t>‹N›</a:t>
            </a:fld>
            <a:endParaRPr lang="it-IT"/>
          </a:p>
        </p:txBody>
      </p:sp>
      <p:sp>
        <p:nvSpPr>
          <p:cNvPr id="17" name="Footer Placeholder 16"/>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62B4D02-5763-4108-8ADA-1A129F395628}" type="datetime1">
              <a:rPr lang="it-IT" smtClean="0"/>
              <a:t>07/04/2016</a:t>
            </a:fld>
            <a:endParaRPr lang="it-IT"/>
          </a:p>
        </p:txBody>
      </p:sp>
      <p:sp>
        <p:nvSpPr>
          <p:cNvPr id="5" name="Footer Placeholder 4"/>
          <p:cNvSpPr>
            <a:spLocks noGrp="1"/>
          </p:cNvSpPr>
          <p:nvPr>
            <p:ph type="ftr" sz="quarter" idx="11"/>
          </p:nvPr>
        </p:nvSpPr>
        <p:spPr/>
        <p:txBody>
          <a:bodyPr/>
          <a:lstStyle/>
          <a:p>
            <a:r>
              <a:rPr lang="it-IT" smtClean="0"/>
              <a:t>Travagli d.ssa Angela Consulente del Lavoro -  a.travagli@ferraraimprendo.it - www.bizzarritravagli.com</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0C26EE8-83F0-4BBB-8F6F-16B2E6E6187A}" type="datetime1">
              <a:rPr lang="it-IT" smtClean="0"/>
              <a:t>07/04/2016</a:t>
            </a:fld>
            <a:endParaRPr lang="it-IT"/>
          </a:p>
        </p:txBody>
      </p:sp>
      <p:sp>
        <p:nvSpPr>
          <p:cNvPr id="5" name="Footer Placeholder 4"/>
          <p:cNvSpPr>
            <a:spLocks noGrp="1"/>
          </p:cNvSpPr>
          <p:nvPr>
            <p:ph type="ftr" sz="quarter" idx="11"/>
          </p:nvPr>
        </p:nvSpPr>
        <p:spPr/>
        <p:txBody>
          <a:bodyPr/>
          <a:lstStyle/>
          <a:p>
            <a:r>
              <a:rPr lang="it-IT" smtClean="0"/>
              <a:t>Travagli d.ssa Angela Consulente del Lavoro -  a.travagli@ferraraimprendo.it - www.bizzarritravagli.com</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Title 12"/>
          <p:cNvSpPr>
            <a:spLocks noGrp="1"/>
          </p:cNvSpPr>
          <p:nvPr>
            <p:ph type="title"/>
          </p:nvPr>
        </p:nvSpPr>
        <p:spPr/>
        <p:txBody>
          <a:bodyPr/>
          <a:lstStyle/>
          <a:p>
            <a:r>
              <a:rPr lang="it-IT" smtClean="0"/>
              <a:t>Fare clic per modificare lo stile del titolo</a:t>
            </a:r>
            <a:endParaRPr lang="en-US"/>
          </a:p>
        </p:txBody>
      </p:sp>
      <p:sp>
        <p:nvSpPr>
          <p:cNvPr id="14" name="Date Placeholder 13"/>
          <p:cNvSpPr>
            <a:spLocks noGrp="1"/>
          </p:cNvSpPr>
          <p:nvPr>
            <p:ph type="dt" sz="half" idx="10"/>
          </p:nvPr>
        </p:nvSpPr>
        <p:spPr/>
        <p:txBody>
          <a:bodyPr/>
          <a:lstStyle/>
          <a:p>
            <a:fld id="{15873542-8834-4B66-8B2C-31FF5E41338A}" type="datetime1">
              <a:rPr lang="it-IT" smtClean="0"/>
              <a:t>07/04/2016</a:t>
            </a:fld>
            <a:endParaRPr lang="it-IT"/>
          </a:p>
        </p:txBody>
      </p:sp>
      <p:sp>
        <p:nvSpPr>
          <p:cNvPr id="15" name="Slide Number Placeholder 14"/>
          <p:cNvSpPr>
            <a:spLocks noGrp="1"/>
          </p:cNvSpPr>
          <p:nvPr>
            <p:ph type="sldNum" sz="quarter" idx="11"/>
          </p:nvPr>
        </p:nvSpPr>
        <p:spPr/>
        <p:txBody>
          <a:bodyPr/>
          <a:lstStyle/>
          <a:p>
            <a:fld id="{E7A41E1B-4F70-4964-A407-84C68BE8251C}" type="slidenum">
              <a:rPr lang="it-IT" smtClean="0"/>
              <a:t>‹N›</a:t>
            </a:fld>
            <a:endParaRPr lang="it-IT"/>
          </a:p>
        </p:txBody>
      </p:sp>
      <p:sp>
        <p:nvSpPr>
          <p:cNvPr id="16" name="Footer Placeholder 15"/>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12" name="Date Placeholder 11"/>
          <p:cNvSpPr>
            <a:spLocks noGrp="1"/>
          </p:cNvSpPr>
          <p:nvPr>
            <p:ph type="dt" sz="half" idx="10"/>
          </p:nvPr>
        </p:nvSpPr>
        <p:spPr/>
        <p:txBody>
          <a:bodyPr/>
          <a:lstStyle/>
          <a:p>
            <a:fld id="{4E9F804F-8D84-4D27-A54C-7D1755FBBE6A}" type="datetime1">
              <a:rPr lang="it-IT" smtClean="0"/>
              <a:t>07/04/2016</a:t>
            </a:fld>
            <a:endParaRPr lang="it-IT"/>
          </a:p>
        </p:txBody>
      </p:sp>
      <p:sp>
        <p:nvSpPr>
          <p:cNvPr id="13" name="Slide Number Placeholder 12"/>
          <p:cNvSpPr>
            <a:spLocks noGrp="1"/>
          </p:cNvSpPr>
          <p:nvPr>
            <p:ph type="sldNum" sz="quarter" idx="11"/>
          </p:nvPr>
        </p:nvSpPr>
        <p:spPr/>
        <p:txBody>
          <a:bodyPr/>
          <a:lstStyle/>
          <a:p>
            <a:fld id="{E7A41E1B-4F70-4964-A407-84C68BE8251C}" type="slidenum">
              <a:rPr lang="it-IT" smtClean="0"/>
              <a:t>‹N›</a:t>
            </a:fld>
            <a:endParaRPr lang="it-IT"/>
          </a:p>
        </p:txBody>
      </p:sp>
      <p:sp>
        <p:nvSpPr>
          <p:cNvPr id="14" name="Footer Placeholder 13"/>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it-IT" smtClean="0"/>
              <a:t>Fare clic per modificare lo stile del titolo</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D389CA2-ED87-49F0-9785-DAD92AD0019C}" type="datetime1">
              <a:rPr lang="it-IT" smtClean="0"/>
              <a:t>07/04/2016</a:t>
            </a:fld>
            <a:endParaRPr lang="it-IT"/>
          </a:p>
        </p:txBody>
      </p:sp>
      <p:sp>
        <p:nvSpPr>
          <p:cNvPr id="9" name="Slide Number Placeholder 8"/>
          <p:cNvSpPr>
            <a:spLocks noGrp="1"/>
          </p:cNvSpPr>
          <p:nvPr>
            <p:ph type="sldNum" sz="quarter" idx="11"/>
          </p:nvPr>
        </p:nvSpPr>
        <p:spPr/>
        <p:txBody>
          <a:bodyPr/>
          <a:lstStyle/>
          <a:p>
            <a:fld id="{E7A41E1B-4F70-4964-A407-84C68BE8251C}" type="slidenum">
              <a:rPr lang="it-IT" smtClean="0"/>
              <a:t>‹N›</a:t>
            </a:fld>
            <a:endParaRPr lang="it-IT"/>
          </a:p>
        </p:txBody>
      </p:sp>
      <p:sp>
        <p:nvSpPr>
          <p:cNvPr id="10" name="Footer Placeholder 9"/>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
        <p:nvSpPr>
          <p:cNvPr id="11" name="Title 10"/>
          <p:cNvSpPr>
            <a:spLocks noGrp="1"/>
          </p:cNvSpPr>
          <p:nvPr>
            <p:ph type="title"/>
          </p:nvPr>
        </p:nvSpPr>
        <p:spPr/>
        <p:txBody>
          <a:bodyPr/>
          <a:lstStyle/>
          <a:p>
            <a:r>
              <a:rPr lang="it-IT" smtClean="0"/>
              <a:t>Fare clic per modificare lo stile del titolo</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it-IT" smtClean="0"/>
              <a:t>Fare clic per modificare lo stile del titolo</a:t>
            </a:r>
            <a:endParaRPr lang="en-US" dirty="0"/>
          </a:p>
        </p:txBody>
      </p:sp>
      <p:sp>
        <p:nvSpPr>
          <p:cNvPr id="14" name="Date Placeholder 13"/>
          <p:cNvSpPr>
            <a:spLocks noGrp="1"/>
          </p:cNvSpPr>
          <p:nvPr>
            <p:ph type="dt" sz="half" idx="10"/>
          </p:nvPr>
        </p:nvSpPr>
        <p:spPr/>
        <p:txBody>
          <a:bodyPr/>
          <a:lstStyle/>
          <a:p>
            <a:fld id="{05F258C4-0FFA-40C7-9855-3C43E9203C03}" type="datetime1">
              <a:rPr lang="it-IT" smtClean="0"/>
              <a:t>07/04/2016</a:t>
            </a:fld>
            <a:endParaRPr lang="it-IT"/>
          </a:p>
        </p:txBody>
      </p:sp>
      <p:sp>
        <p:nvSpPr>
          <p:cNvPr id="15" name="Slide Number Placeholder 14"/>
          <p:cNvSpPr>
            <a:spLocks noGrp="1"/>
          </p:cNvSpPr>
          <p:nvPr>
            <p:ph type="sldNum" sz="quarter" idx="11"/>
          </p:nvPr>
        </p:nvSpPr>
        <p:spPr/>
        <p:txBody>
          <a:bodyPr/>
          <a:lstStyle/>
          <a:p>
            <a:fld id="{E7A41E1B-4F70-4964-A407-84C68BE8251C}" type="slidenum">
              <a:rPr lang="it-IT" smtClean="0"/>
              <a:t>‹N›</a:t>
            </a:fld>
            <a:endParaRPr lang="it-IT"/>
          </a:p>
        </p:txBody>
      </p:sp>
      <p:sp>
        <p:nvSpPr>
          <p:cNvPr id="16" name="Footer Placeholder 15"/>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smtClean="0"/>
              <a:t>Fare clic per modificare lo stile del titolo</a:t>
            </a:r>
            <a:endParaRPr lang="en-US"/>
          </a:p>
        </p:txBody>
      </p:sp>
      <p:sp>
        <p:nvSpPr>
          <p:cNvPr id="7" name="Date Placeholder 6"/>
          <p:cNvSpPr>
            <a:spLocks noGrp="1"/>
          </p:cNvSpPr>
          <p:nvPr>
            <p:ph type="dt" sz="half" idx="10"/>
          </p:nvPr>
        </p:nvSpPr>
        <p:spPr/>
        <p:txBody>
          <a:bodyPr/>
          <a:lstStyle/>
          <a:p>
            <a:fld id="{79D1E916-F8F8-4CC3-A407-DFEBB2838310}" type="datetime1">
              <a:rPr lang="it-IT" smtClean="0"/>
              <a:t>07/04/2016</a:t>
            </a:fld>
            <a:endParaRPr lang="it-IT"/>
          </a:p>
        </p:txBody>
      </p:sp>
      <p:sp>
        <p:nvSpPr>
          <p:cNvPr id="8" name="Slide Number Placeholder 7"/>
          <p:cNvSpPr>
            <a:spLocks noGrp="1"/>
          </p:cNvSpPr>
          <p:nvPr>
            <p:ph type="sldNum" sz="quarter" idx="11"/>
          </p:nvPr>
        </p:nvSpPr>
        <p:spPr/>
        <p:txBody>
          <a:bodyPr/>
          <a:lstStyle/>
          <a:p>
            <a:fld id="{E7A41E1B-4F70-4964-A407-84C68BE8251C}" type="slidenum">
              <a:rPr lang="it-IT" smtClean="0"/>
              <a:t>‹N›</a:t>
            </a:fld>
            <a:endParaRPr lang="it-IT"/>
          </a:p>
        </p:txBody>
      </p:sp>
      <p:sp>
        <p:nvSpPr>
          <p:cNvPr id="9" name="Footer Placeholder 8"/>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0A3ACA2-DAA0-4874-8A00-F2EAA71A18E6}" type="datetime1">
              <a:rPr lang="it-IT" smtClean="0"/>
              <a:t>07/04/2016</a:t>
            </a:fld>
            <a:endParaRPr lang="it-IT"/>
          </a:p>
        </p:txBody>
      </p:sp>
      <p:sp>
        <p:nvSpPr>
          <p:cNvPr id="6" name="Slide Number Placeholder 5"/>
          <p:cNvSpPr>
            <a:spLocks noGrp="1"/>
          </p:cNvSpPr>
          <p:nvPr>
            <p:ph type="sldNum" sz="quarter" idx="11"/>
          </p:nvPr>
        </p:nvSpPr>
        <p:spPr/>
        <p:txBody>
          <a:bodyPr/>
          <a:lstStyle/>
          <a:p>
            <a:fld id="{E7A41E1B-4F70-4964-A407-84C68BE8251C}" type="slidenum">
              <a:rPr lang="it-IT" smtClean="0"/>
              <a:t>‹N›</a:t>
            </a:fld>
            <a:endParaRPr lang="it-IT"/>
          </a:p>
        </p:txBody>
      </p:sp>
      <p:sp>
        <p:nvSpPr>
          <p:cNvPr id="7" name="Footer Placeholder 6"/>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5" name="Date Placeholder 14"/>
          <p:cNvSpPr>
            <a:spLocks noGrp="1"/>
          </p:cNvSpPr>
          <p:nvPr>
            <p:ph type="dt" sz="half" idx="10"/>
          </p:nvPr>
        </p:nvSpPr>
        <p:spPr/>
        <p:txBody>
          <a:bodyPr/>
          <a:lstStyle/>
          <a:p>
            <a:fld id="{18E5E810-FAAD-4973-A317-23BC86A46D1B}" type="datetime1">
              <a:rPr lang="it-IT" smtClean="0"/>
              <a:t>07/04/2016</a:t>
            </a:fld>
            <a:endParaRPr lang="it-IT"/>
          </a:p>
        </p:txBody>
      </p:sp>
      <p:sp>
        <p:nvSpPr>
          <p:cNvPr id="16" name="Slide Number Placeholder 15"/>
          <p:cNvSpPr>
            <a:spLocks noGrp="1"/>
          </p:cNvSpPr>
          <p:nvPr>
            <p:ph type="sldNum" sz="quarter" idx="11"/>
          </p:nvPr>
        </p:nvSpPr>
        <p:spPr/>
        <p:txBody>
          <a:bodyPr/>
          <a:lstStyle/>
          <a:p>
            <a:fld id="{E7A41E1B-4F70-4964-A407-84C68BE8251C}" type="slidenum">
              <a:rPr lang="it-IT" smtClean="0"/>
              <a:t>‹N›</a:t>
            </a:fld>
            <a:endParaRPr lang="it-IT"/>
          </a:p>
        </p:txBody>
      </p:sp>
      <p:sp>
        <p:nvSpPr>
          <p:cNvPr id="17" name="Footer Placeholder 16"/>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
        <p:nvSpPr>
          <p:cNvPr id="18" name="Title 17"/>
          <p:cNvSpPr>
            <a:spLocks noGrp="1"/>
          </p:cNvSpPr>
          <p:nvPr>
            <p:ph type="title"/>
          </p:nvPr>
        </p:nvSpPr>
        <p:spPr/>
        <p:txBody>
          <a:bodyPr/>
          <a:lstStyle/>
          <a:p>
            <a:r>
              <a:rPr lang="it-IT" smtClean="0"/>
              <a:t>Fare clic per modificare lo stile del titolo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it-IT" smtClean="0"/>
              <a:t>Fare clic per modificare lo stile del titolo</a:t>
            </a:r>
            <a:endParaRPr lang="en-US"/>
          </a:p>
        </p:txBody>
      </p:sp>
      <p:sp>
        <p:nvSpPr>
          <p:cNvPr id="13" name="Date Placeholder 12"/>
          <p:cNvSpPr>
            <a:spLocks noGrp="1"/>
          </p:cNvSpPr>
          <p:nvPr>
            <p:ph type="dt" sz="half" idx="10"/>
          </p:nvPr>
        </p:nvSpPr>
        <p:spPr/>
        <p:txBody>
          <a:bodyPr/>
          <a:lstStyle/>
          <a:p>
            <a:fld id="{5D68E0CA-7724-4F0E-8BDB-702C9537AB44}" type="datetime1">
              <a:rPr lang="it-IT" smtClean="0"/>
              <a:t>07/04/2016</a:t>
            </a:fld>
            <a:endParaRPr lang="it-IT"/>
          </a:p>
        </p:txBody>
      </p:sp>
      <p:sp>
        <p:nvSpPr>
          <p:cNvPr id="14" name="Slide Number Placeholder 13"/>
          <p:cNvSpPr>
            <a:spLocks noGrp="1"/>
          </p:cNvSpPr>
          <p:nvPr>
            <p:ph type="sldNum" sz="quarter" idx="11"/>
          </p:nvPr>
        </p:nvSpPr>
        <p:spPr/>
        <p:txBody>
          <a:bodyPr/>
          <a:lstStyle/>
          <a:p>
            <a:fld id="{E7A41E1B-4F70-4964-A407-84C68BE8251C}" type="slidenum">
              <a:rPr lang="it-IT" smtClean="0"/>
              <a:t>‹N›</a:t>
            </a:fld>
            <a:endParaRPr lang="it-IT"/>
          </a:p>
        </p:txBody>
      </p:sp>
      <p:sp>
        <p:nvSpPr>
          <p:cNvPr id="15" name="Footer Placeholder 14"/>
          <p:cNvSpPr>
            <a:spLocks noGrp="1"/>
          </p:cNvSpPr>
          <p:nvPr>
            <p:ph type="ftr" sz="quarter" idx="12"/>
          </p:nvPr>
        </p:nvSpPr>
        <p:spPr/>
        <p:txBody>
          <a:bodyPr/>
          <a:lstStyle/>
          <a:p>
            <a:r>
              <a:rPr lang="it-IT" smtClean="0"/>
              <a:t>Travagli d.ssa Angela Consulente del Lavoro -  a.travagli@ferraraimprendo.it - www.bizzarritravagli.com</a:t>
            </a: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0C26EE8-83F0-4BBB-8F6F-16B2E6E6187A}" type="datetime1">
              <a:rPr lang="it-IT" smtClean="0"/>
              <a:t>07/04/2016</a:t>
            </a:fld>
            <a:endParaRPr lang="it-IT"/>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r>
              <a:rPr lang="it-IT" smtClean="0"/>
              <a:t>Travagli d.ssa Angela Consulente del Lavoro -  a.travagli@ferraraimprendo.it - www.bizzarritravagli.com</a:t>
            </a:r>
            <a:endParaRPr lang="it-IT"/>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E7A41E1B-4F70-4964-A407-84C68BE8251C}"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intermittenti@mailcert.lavoro.gov.it" TargetMode="External"/><Relationship Id="rId2" Type="http://schemas.openxmlformats.org/officeDocument/2006/relationships/hyperlink" Target="http://www.ciclolavoro.gov.i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a.travagli@ferraraimprendo.i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hyperlink" Target="http://www.erasmusplus.itattivo/" TargetMode="Externa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8" Type="http://schemas.openxmlformats.org/officeDocument/2006/relationships/hyperlink" Target="http://www.scambieuropei.it/" TargetMode="External"/><Relationship Id="rId13" Type="http://schemas.openxmlformats.org/officeDocument/2006/relationships/hyperlink" Target="http://www.mondolavoro.it/" TargetMode="External"/><Relationship Id="rId3" Type="http://schemas.openxmlformats.org/officeDocument/2006/relationships/hyperlink" Target="http://www.clicklavoro.it/" TargetMode="External"/><Relationship Id="rId7" Type="http://schemas.openxmlformats.org/officeDocument/2006/relationships/hyperlink" Target="http://www.experteer.it/" TargetMode="External"/><Relationship Id="rId12" Type="http://schemas.openxmlformats.org/officeDocument/2006/relationships/hyperlink" Target="http://www.ticonsiglio.com/" TargetMode="External"/><Relationship Id="rId2" Type="http://schemas.openxmlformats.org/officeDocument/2006/relationships/hyperlink" Target="http://www.almalaurea.it/" TargetMode="External"/><Relationship Id="rId1" Type="http://schemas.openxmlformats.org/officeDocument/2006/relationships/slideLayout" Target="../slideLayouts/slideLayout4.xml"/><Relationship Id="rId6" Type="http://schemas.openxmlformats.org/officeDocument/2006/relationships/hyperlink" Target="http://www.lavoro.corriere.it/" TargetMode="External"/><Relationship Id="rId11" Type="http://schemas.openxmlformats.org/officeDocument/2006/relationships/hyperlink" Target="http://www.biancolavoro.it/" TargetMode="External"/><Relationship Id="rId5" Type="http://schemas.openxmlformats.org/officeDocument/2006/relationships/hyperlink" Target="http://www.jobrapido.com/" TargetMode="External"/><Relationship Id="rId10" Type="http://schemas.openxmlformats.org/officeDocument/2006/relationships/hyperlink" Target="http://www.lavoro.org/" TargetMode="External"/><Relationship Id="rId4" Type="http://schemas.openxmlformats.org/officeDocument/2006/relationships/hyperlink" Target="http://www.infojobs.it/" TargetMode="External"/><Relationship Id="rId9" Type="http://schemas.openxmlformats.org/officeDocument/2006/relationships/hyperlink" Target="http://www.bachecalavoro.co/" TargetMode="External"/><Relationship Id="rId14" Type="http://schemas.openxmlformats.org/officeDocument/2006/relationships/hyperlink" Target="http://www.jobisjob.it/" TargetMode="Externa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bizzarritravagli.com/" TargetMode="Externa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3068960"/>
            <a:ext cx="7632848" cy="1224136"/>
          </a:xfrm>
        </p:spPr>
        <p:txBody>
          <a:bodyPr/>
          <a:lstStyle/>
          <a:p>
            <a:r>
              <a:rPr lang="it-IT" sz="5400" i="1" dirty="0" smtClean="0"/>
              <a:t>UNIVERSITA’ DI FERRARA </a:t>
            </a:r>
            <a:br>
              <a:rPr lang="it-IT" sz="5400" i="1" dirty="0" smtClean="0"/>
            </a:br>
            <a:r>
              <a:rPr lang="it-IT" sz="4000" dirty="0" smtClean="0"/>
              <a:t>7 APRILE 2016</a:t>
            </a:r>
            <a:br>
              <a:rPr lang="it-IT" sz="4000" dirty="0" smtClean="0"/>
            </a:br>
            <a:r>
              <a:rPr lang="it-IT" sz="4000" dirty="0" smtClean="0"/>
              <a:t/>
            </a:r>
            <a:br>
              <a:rPr lang="it-IT" sz="4000" dirty="0" smtClean="0"/>
            </a:br>
            <a:endParaRPr lang="it-IT" sz="4000" dirty="0"/>
          </a:p>
        </p:txBody>
      </p:sp>
      <p:sp>
        <p:nvSpPr>
          <p:cNvPr id="7" name="Sottotitolo 6"/>
          <p:cNvSpPr>
            <a:spLocks noGrp="1"/>
          </p:cNvSpPr>
          <p:nvPr>
            <p:ph type="subTitle" idx="1"/>
          </p:nvPr>
        </p:nvSpPr>
        <p:spPr/>
        <p:txBody>
          <a:bodyPr>
            <a:normAutofit fontScale="70000" lnSpcReduction="20000"/>
          </a:bodyPr>
          <a:lstStyle/>
          <a:p>
            <a:r>
              <a:rPr lang="it-IT" dirty="0" smtClean="0"/>
              <a:t>DIRITTO DEL LAVORO IN PRATICA</a:t>
            </a:r>
          </a:p>
          <a:p>
            <a:r>
              <a:rPr lang="it-IT" dirty="0" smtClean="0"/>
              <a:t>I NUOVI CONTRATTI DI LAVORO – UN’OCCHIATA AL MONDO DEL LAVORO</a:t>
            </a:r>
            <a:endParaRPr lang="it-IT" dirty="0"/>
          </a:p>
        </p:txBody>
      </p:sp>
      <p:sp>
        <p:nvSpPr>
          <p:cNvPr id="4" name="Segnaposto piè di pagina 3"/>
          <p:cNvSpPr>
            <a:spLocks noGrp="1"/>
          </p:cNvSpPr>
          <p:nvPr>
            <p:ph type="ftr" sz="quarter" idx="12"/>
          </p:nvPr>
        </p:nvSpPr>
        <p:spPr>
          <a:xfrm>
            <a:off x="1331640" y="6165304"/>
            <a:ext cx="6264696" cy="365125"/>
          </a:xfrm>
        </p:spPr>
        <p:txBody>
          <a:bodyPr/>
          <a:lstStyle/>
          <a:p>
            <a:pPr algn="ctr"/>
            <a:r>
              <a:rPr lang="it-IT" b="1" dirty="0" smtClean="0"/>
              <a:t>Travagli </a:t>
            </a:r>
            <a:r>
              <a:rPr lang="it-IT" b="1" dirty="0" err="1" smtClean="0"/>
              <a:t>d.ssa</a:t>
            </a:r>
            <a:r>
              <a:rPr lang="it-IT" b="1" dirty="0" smtClean="0"/>
              <a:t> Angela Consulente del Lavoro -  a.travagli@ferraraimprendo.it - www.bizzarritravagli.com</a:t>
            </a:r>
            <a:endParaRPr lang="it-IT" b="1" dirty="0"/>
          </a:p>
        </p:txBody>
      </p:sp>
    </p:spTree>
    <p:extLst>
      <p:ext uri="{BB962C8B-B14F-4D97-AF65-F5344CB8AC3E}">
        <p14:creationId xmlns:p14="http://schemas.microsoft.com/office/powerpoint/2010/main" val="48144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692696"/>
            <a:ext cx="7848872" cy="4392488"/>
          </a:xfrm>
        </p:spPr>
        <p:txBody>
          <a:bodyPr>
            <a:normAutofit fontScale="92500" lnSpcReduction="10000"/>
          </a:bodyPr>
          <a:lstStyle/>
          <a:p>
            <a:r>
              <a:rPr lang="it-IT" b="1" i="1" dirty="0"/>
              <a:t>IL SISTEMA DEI BUONI LAVORO O VOUCHER</a:t>
            </a:r>
          </a:p>
          <a:p>
            <a:pPr algn="just"/>
            <a:endParaRPr lang="it-IT" dirty="0" smtClean="0"/>
          </a:p>
          <a:p>
            <a:pPr algn="just"/>
            <a:r>
              <a:rPr lang="it-IT" dirty="0" smtClean="0"/>
              <a:t>Rappresenta </a:t>
            </a:r>
            <a:r>
              <a:rPr lang="it-IT" dirty="0"/>
              <a:t>un sistema di pagamento che i committenti utilizzano per remunerare prestazioni di tipo accessorio, ovvero quelle prestazioni svolte al di fuori di un normale contratto di lavoro </a:t>
            </a:r>
          </a:p>
          <a:p>
            <a:pPr algn="just"/>
            <a:endParaRPr lang="it-IT" b="1" dirty="0" smtClean="0"/>
          </a:p>
          <a:p>
            <a:pPr algn="just"/>
            <a:r>
              <a:rPr lang="it-IT" b="1" dirty="0" smtClean="0"/>
              <a:t>JOBS </a:t>
            </a:r>
            <a:r>
              <a:rPr lang="it-IT" b="1" dirty="0"/>
              <a:t>ACT</a:t>
            </a:r>
            <a:r>
              <a:rPr lang="it-IT" dirty="0"/>
              <a:t>: tutte le prestazioni, di natura subordinata o autonoma, che non danno luogo a compensi superiori a 7mila euro nel corso dell’anno </a:t>
            </a:r>
            <a:r>
              <a:rPr lang="it-IT" dirty="0" smtClean="0"/>
              <a:t>civile per la totalità dei committenti </a:t>
            </a:r>
            <a:r>
              <a:rPr lang="it-IT" dirty="0"/>
              <a:t>(fino a 2mila per imprese e professionisti</a:t>
            </a:r>
            <a:r>
              <a:rPr lang="it-IT" dirty="0" smtClean="0"/>
              <a:t>), euro 3000,00 per percettori di prestazioni di sostegno al reddito .</a:t>
            </a:r>
            <a:endParaRPr lang="it-IT" dirty="0"/>
          </a:p>
          <a:p>
            <a:pPr algn="just"/>
            <a:endParaRPr lang="it-IT" b="1" dirty="0" smtClean="0"/>
          </a:p>
          <a:p>
            <a:pPr algn="just"/>
            <a:r>
              <a:rPr lang="it-IT" b="1" dirty="0" smtClean="0"/>
              <a:t>UTILIZZATORI</a:t>
            </a:r>
            <a:r>
              <a:rPr lang="it-IT" b="1" dirty="0"/>
              <a:t>: </a:t>
            </a:r>
            <a:r>
              <a:rPr lang="it-IT" dirty="0"/>
              <a:t>privati cittadini, aziende, imprese famigliari, famiglie, imprenditori agricoli, imprenditori di ogni settore, non imprenditori, committenti pubblici, enti senza scopo di lucro</a:t>
            </a:r>
          </a:p>
          <a:p>
            <a:endParaRPr lang="it-IT" b="1" dirty="0"/>
          </a:p>
          <a:p>
            <a:endParaRPr lang="it-IT" dirty="0"/>
          </a:p>
        </p:txBody>
      </p:sp>
      <p:sp>
        <p:nvSpPr>
          <p:cNvPr id="3" name="Titolo 2"/>
          <p:cNvSpPr>
            <a:spLocks noGrp="1"/>
          </p:cNvSpPr>
          <p:nvPr>
            <p:ph type="title"/>
          </p:nvPr>
        </p:nvSpPr>
        <p:spPr/>
        <p:txBody>
          <a:bodyPr/>
          <a:lstStyle/>
          <a:p>
            <a:pPr algn="ctr"/>
            <a:r>
              <a:rPr lang="it-IT" sz="4000" dirty="0" smtClean="0"/>
              <a:t>LAVORO ACCESSORIO</a:t>
            </a:r>
            <a:endParaRPr lang="it-IT" sz="4000" dirty="0"/>
          </a:p>
        </p:txBody>
      </p:sp>
      <p:sp>
        <p:nvSpPr>
          <p:cNvPr id="4" name="Segnaposto piè di pagina 3"/>
          <p:cNvSpPr>
            <a:spLocks noGrp="1"/>
          </p:cNvSpPr>
          <p:nvPr>
            <p:ph type="ftr" sz="quarter" idx="12"/>
          </p:nvPr>
        </p:nvSpPr>
        <p:spPr>
          <a:xfrm>
            <a:off x="1979712" y="5949280"/>
            <a:ext cx="5616624" cy="576064"/>
          </a:xfrm>
        </p:spPr>
        <p:txBody>
          <a:bodyPr/>
          <a:lstStyle/>
          <a:p>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206289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188640"/>
            <a:ext cx="7776864" cy="4875854"/>
          </a:xfrm>
        </p:spPr>
        <p:txBody>
          <a:bodyPr>
            <a:normAutofit lnSpcReduction="10000"/>
          </a:bodyPr>
          <a:lstStyle/>
          <a:p>
            <a:pPr algn="just"/>
            <a:endParaRPr lang="it-IT" dirty="0" smtClean="0"/>
          </a:p>
          <a:p>
            <a:pPr algn="just"/>
            <a:r>
              <a:rPr lang="it-IT" dirty="0" smtClean="0"/>
              <a:t>Il </a:t>
            </a:r>
            <a:r>
              <a:rPr lang="it-IT" dirty="0"/>
              <a:t>prestatore di lavoro non può percepire più di </a:t>
            </a:r>
            <a:r>
              <a:rPr lang="it-IT" dirty="0" smtClean="0"/>
              <a:t>euro 7000,00 netti </a:t>
            </a:r>
            <a:r>
              <a:rPr lang="it-IT" dirty="0"/>
              <a:t>in un anno solare, </a:t>
            </a:r>
            <a:r>
              <a:rPr lang="it-IT" dirty="0" smtClean="0"/>
              <a:t> il compenso che un singolo committente </a:t>
            </a:r>
            <a:r>
              <a:rPr lang="it-IT" dirty="0"/>
              <a:t>libero  professionista o </a:t>
            </a:r>
            <a:r>
              <a:rPr lang="it-IT" dirty="0" smtClean="0"/>
              <a:t>imprenditore commerciale può erogare ad un prestatore accessorio </a:t>
            </a:r>
            <a:r>
              <a:rPr lang="it-IT" dirty="0"/>
              <a:t>è di euro </a:t>
            </a:r>
            <a:r>
              <a:rPr lang="it-IT" dirty="0" smtClean="0"/>
              <a:t>2.020,00 netti  </a:t>
            </a:r>
            <a:r>
              <a:rPr lang="it-IT" dirty="0"/>
              <a:t>-  </a:t>
            </a:r>
            <a:endParaRPr lang="it-IT" dirty="0" smtClean="0"/>
          </a:p>
          <a:p>
            <a:pPr marL="0" indent="0" algn="just">
              <a:buNone/>
            </a:pPr>
            <a:r>
              <a:rPr lang="it-IT" dirty="0"/>
              <a:t> </a:t>
            </a:r>
            <a:r>
              <a:rPr lang="it-IT" dirty="0" smtClean="0"/>
              <a:t>  </a:t>
            </a:r>
          </a:p>
          <a:p>
            <a:pPr marL="0" indent="0" algn="just">
              <a:buNone/>
            </a:pPr>
            <a:r>
              <a:rPr lang="it-IT" dirty="0" smtClean="0"/>
              <a:t> </a:t>
            </a:r>
            <a:r>
              <a:rPr lang="it-IT" sz="2000" dirty="0" smtClean="0"/>
              <a:t>Il </a:t>
            </a:r>
            <a:r>
              <a:rPr lang="it-IT" sz="2000" dirty="0"/>
              <a:t>valore del voucher è di 10 euro all’ora, di cui 25% sono </a:t>
            </a:r>
            <a:r>
              <a:rPr lang="it-IT" sz="2000" dirty="0" smtClean="0"/>
              <a:t>                     trattenuti </a:t>
            </a:r>
            <a:r>
              <a:rPr lang="it-IT" sz="2000" dirty="0"/>
              <a:t>per la contribuzione agli istituti Inps e </a:t>
            </a:r>
            <a:r>
              <a:rPr lang="it-IT" sz="2000" dirty="0" err="1"/>
              <a:t>Inail</a:t>
            </a:r>
            <a:r>
              <a:rPr lang="it-IT" sz="2000" dirty="0"/>
              <a:t>. </a:t>
            </a:r>
            <a:endParaRPr lang="it-IT" sz="2000" dirty="0" smtClean="0"/>
          </a:p>
          <a:p>
            <a:pPr marL="0" indent="0" algn="just">
              <a:buNone/>
            </a:pPr>
            <a:r>
              <a:rPr lang="it-IT" sz="2000" dirty="0" smtClean="0"/>
              <a:t>Il </a:t>
            </a:r>
            <a:r>
              <a:rPr lang="it-IT" sz="2000" dirty="0"/>
              <a:t>netto all’ora per il lavoratore accessorio è 7,50 euro.</a:t>
            </a:r>
          </a:p>
          <a:p>
            <a:pPr marL="0" indent="0" algn="just">
              <a:buNone/>
            </a:pPr>
            <a:r>
              <a:rPr lang="it-IT" sz="2000" dirty="0"/>
              <a:t>Al lavoratore non viene consegnata la lettera di assunzione, </a:t>
            </a:r>
          </a:p>
          <a:p>
            <a:pPr marL="0" indent="0" algn="just">
              <a:buNone/>
            </a:pPr>
            <a:r>
              <a:rPr lang="it-IT" sz="2000" dirty="0"/>
              <a:t>non viene elaborato un cedolino paga, </a:t>
            </a:r>
          </a:p>
          <a:p>
            <a:pPr marL="0" indent="0" algn="just">
              <a:buNone/>
            </a:pPr>
            <a:r>
              <a:rPr lang="it-IT" sz="2000" dirty="0"/>
              <a:t>non viene elaborata la CU (Certificazione Unica),</a:t>
            </a:r>
          </a:p>
          <a:p>
            <a:pPr marL="0" indent="0" algn="just">
              <a:buNone/>
            </a:pPr>
            <a:r>
              <a:rPr lang="it-IT" sz="2000" dirty="0"/>
              <a:t>non viene inviata alcuna comunicazione al CPI. </a:t>
            </a:r>
          </a:p>
          <a:p>
            <a:pPr marL="18288" indent="0" algn="just">
              <a:buNone/>
            </a:pPr>
            <a:endParaRPr lang="it-IT" dirty="0"/>
          </a:p>
        </p:txBody>
      </p:sp>
      <p:sp>
        <p:nvSpPr>
          <p:cNvPr id="3" name="Titolo 2"/>
          <p:cNvSpPr>
            <a:spLocks noGrp="1"/>
          </p:cNvSpPr>
          <p:nvPr>
            <p:ph type="title"/>
          </p:nvPr>
        </p:nvSpPr>
        <p:spPr>
          <a:xfrm>
            <a:off x="755576" y="4869160"/>
            <a:ext cx="7543800" cy="914400"/>
          </a:xfrm>
        </p:spPr>
        <p:txBody>
          <a:bodyPr/>
          <a:lstStyle/>
          <a:p>
            <a:pPr algn="ctr"/>
            <a:r>
              <a:rPr lang="it-IT" sz="4000" dirty="0" smtClean="0"/>
              <a:t>IL VOUCHER IN PRATICA</a:t>
            </a:r>
            <a:endParaRPr lang="it-IT" sz="4000" dirty="0"/>
          </a:p>
        </p:txBody>
      </p:sp>
      <p:sp>
        <p:nvSpPr>
          <p:cNvPr id="4" name="Segnaposto piè di pagina 3"/>
          <p:cNvSpPr>
            <a:spLocks noGrp="1"/>
          </p:cNvSpPr>
          <p:nvPr>
            <p:ph type="ftr" sz="quarter" idx="12"/>
          </p:nvPr>
        </p:nvSpPr>
        <p:spPr>
          <a:xfrm>
            <a:off x="1331640" y="6093296"/>
            <a:ext cx="6408712" cy="365125"/>
          </a:xfrm>
        </p:spPr>
        <p:txBody>
          <a:bodyPr/>
          <a:lstStyle/>
          <a:p>
            <a:r>
              <a:rPr lang="it-IT" dirty="0" smtClean="0"/>
              <a:t>	Travagli </a:t>
            </a:r>
            <a:r>
              <a:rPr lang="it-IT" dirty="0" err="1" smtClean="0"/>
              <a:t>d.ssa</a:t>
            </a:r>
            <a:r>
              <a:rPr lang="it-IT" dirty="0" smtClean="0"/>
              <a:t> Angela Consulente del Lavoro -  a.travagli@ferraraimprendo.it – </a:t>
            </a:r>
          </a:p>
          <a:p>
            <a:r>
              <a:rPr lang="it-IT" dirty="0"/>
              <a:t>	</a:t>
            </a:r>
            <a:r>
              <a:rPr lang="it-IT" dirty="0" smtClean="0"/>
              <a:t>	           www.bizzarritravagli.com</a:t>
            </a:r>
            <a:endParaRPr lang="it-IT" dirty="0"/>
          </a:p>
        </p:txBody>
      </p:sp>
    </p:spTree>
    <p:extLst>
      <p:ext uri="{BB962C8B-B14F-4D97-AF65-F5344CB8AC3E}">
        <p14:creationId xmlns:p14="http://schemas.microsoft.com/office/powerpoint/2010/main" val="1785261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15616" y="188640"/>
            <a:ext cx="7113984" cy="4824537"/>
          </a:xfrm>
        </p:spPr>
        <p:txBody>
          <a:bodyPr>
            <a:normAutofit lnSpcReduction="10000"/>
          </a:bodyPr>
          <a:lstStyle/>
          <a:p>
            <a:pPr algn="just"/>
            <a:endParaRPr lang="it-IT" b="1" dirty="0" smtClean="0"/>
          </a:p>
          <a:p>
            <a:pPr algn="just"/>
            <a:r>
              <a:rPr lang="it-IT" b="1" dirty="0" smtClean="0"/>
              <a:t>ACQUISTO</a:t>
            </a:r>
            <a:r>
              <a:rPr lang="it-IT" dirty="0" smtClean="0"/>
              <a:t>:</a:t>
            </a:r>
            <a:endParaRPr lang="it-IT" dirty="0"/>
          </a:p>
          <a:p>
            <a:pPr algn="just"/>
            <a:r>
              <a:rPr lang="it-IT" dirty="0"/>
              <a:t>Presso i tabaccai che aderiscono alla convenzione INPS</a:t>
            </a:r>
          </a:p>
          <a:p>
            <a:pPr algn="just"/>
            <a:r>
              <a:rPr lang="it-IT" dirty="0" smtClean="0"/>
              <a:t>Procedura telematica Inps</a:t>
            </a:r>
            <a:endParaRPr lang="it-IT" dirty="0"/>
          </a:p>
          <a:p>
            <a:pPr algn="just"/>
            <a:r>
              <a:rPr lang="it-IT" dirty="0"/>
              <a:t>Presso le banche popolari </a:t>
            </a:r>
            <a:r>
              <a:rPr lang="it-IT" dirty="0" smtClean="0"/>
              <a:t>abilitate</a:t>
            </a:r>
          </a:p>
          <a:p>
            <a:pPr algn="just"/>
            <a:r>
              <a:rPr lang="it-IT" dirty="0" smtClean="0"/>
              <a:t>Servizio internet Banking intesa Sanpaolo</a:t>
            </a:r>
            <a:endParaRPr lang="it-IT" dirty="0"/>
          </a:p>
          <a:p>
            <a:pPr algn="just"/>
            <a:endParaRPr lang="it-IT" b="1" dirty="0" smtClean="0"/>
          </a:p>
          <a:p>
            <a:pPr algn="just"/>
            <a:r>
              <a:rPr lang="it-IT" b="1" dirty="0" smtClean="0"/>
              <a:t>ATTIVAZIONE: </a:t>
            </a:r>
            <a:r>
              <a:rPr lang="it-IT" dirty="0" smtClean="0"/>
              <a:t>prima dell’inizio della prestazione , tramite il portale </a:t>
            </a:r>
            <a:r>
              <a:rPr lang="it-IT" dirty="0"/>
              <a:t>Inps (indicando i dati del committente, del prestatore, il periodo e il numero del voucher impresso sul buono) o call center Inps</a:t>
            </a:r>
          </a:p>
          <a:p>
            <a:pPr algn="just"/>
            <a:endParaRPr lang="it-IT" b="1" dirty="0" smtClean="0"/>
          </a:p>
          <a:p>
            <a:pPr algn="just"/>
            <a:r>
              <a:rPr lang="it-IT" b="1" dirty="0" smtClean="0"/>
              <a:t>INCASSO</a:t>
            </a:r>
            <a:r>
              <a:rPr lang="it-IT" b="1" dirty="0"/>
              <a:t>: </a:t>
            </a:r>
            <a:r>
              <a:rPr lang="it-IT" dirty="0"/>
              <a:t>presso la posta , banca o il tabaccaio dove si è acquistato il buono lavoro</a:t>
            </a:r>
            <a:endParaRPr lang="it-IT" b="1" dirty="0"/>
          </a:p>
          <a:p>
            <a:endParaRPr lang="it-IT" dirty="0"/>
          </a:p>
        </p:txBody>
      </p:sp>
      <p:sp>
        <p:nvSpPr>
          <p:cNvPr id="3" name="Titolo 2"/>
          <p:cNvSpPr>
            <a:spLocks noGrp="1"/>
          </p:cNvSpPr>
          <p:nvPr>
            <p:ph type="title"/>
          </p:nvPr>
        </p:nvSpPr>
        <p:spPr/>
        <p:txBody>
          <a:bodyPr/>
          <a:lstStyle/>
          <a:p>
            <a:r>
              <a:rPr lang="it-IT" sz="3600" dirty="0" smtClean="0"/>
              <a:t>IL VOUCHER COME FUNZIONA</a:t>
            </a:r>
            <a:endParaRPr lang="it-IT" sz="3600" dirty="0"/>
          </a:p>
        </p:txBody>
      </p:sp>
      <p:sp>
        <p:nvSpPr>
          <p:cNvPr id="4" name="Segnaposto piè di pagina 3"/>
          <p:cNvSpPr>
            <a:spLocks noGrp="1"/>
          </p:cNvSpPr>
          <p:nvPr>
            <p:ph type="ftr" sz="quarter" idx="12"/>
          </p:nvPr>
        </p:nvSpPr>
        <p:spPr>
          <a:xfrm>
            <a:off x="822960" y="6154738"/>
            <a:ext cx="7277432" cy="365125"/>
          </a:xfrm>
        </p:spPr>
        <p:txBody>
          <a:bodyPr/>
          <a:lstStyle/>
          <a:p>
            <a:pPr algn="ctr"/>
            <a:r>
              <a:rPr lang="it-IT" b="1" dirty="0" smtClean="0"/>
              <a:t>Travagli </a:t>
            </a:r>
            <a:r>
              <a:rPr lang="it-IT" b="1" dirty="0" err="1" smtClean="0"/>
              <a:t>d.ssa</a:t>
            </a:r>
            <a:r>
              <a:rPr lang="it-IT" b="1" dirty="0" smtClean="0"/>
              <a:t> Angela Consulente del Lavoro -  a.travagli@ferraraimprendo.it –</a:t>
            </a:r>
          </a:p>
          <a:p>
            <a:pPr algn="ctr"/>
            <a:r>
              <a:rPr lang="it-IT" b="1" dirty="0" smtClean="0"/>
              <a:t> www.bizzarritravagli.com</a:t>
            </a:r>
            <a:endParaRPr lang="it-IT" b="1" dirty="0"/>
          </a:p>
        </p:txBody>
      </p:sp>
    </p:spTree>
    <p:extLst>
      <p:ext uri="{BB962C8B-B14F-4D97-AF65-F5344CB8AC3E}">
        <p14:creationId xmlns:p14="http://schemas.microsoft.com/office/powerpoint/2010/main" val="200231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11560" y="692696"/>
            <a:ext cx="7992888" cy="3744415"/>
          </a:xfrm>
        </p:spPr>
        <p:txBody>
          <a:bodyPr/>
          <a:lstStyle/>
          <a:p>
            <a:pPr algn="just"/>
            <a:r>
              <a:rPr lang="it-IT" sz="2000" b="1" dirty="0"/>
              <a:t>E’ il contratto mediante il quale un lavoratore si rende disponibile a svolgere una determinata prestazione su chiamata del datore di </a:t>
            </a:r>
            <a:r>
              <a:rPr lang="it-IT" sz="2000" b="1" dirty="0" smtClean="0"/>
              <a:t>lavoro.</a:t>
            </a:r>
          </a:p>
          <a:p>
            <a:pPr algn="just"/>
            <a:endParaRPr lang="it-IT" sz="2000" b="1" dirty="0"/>
          </a:p>
          <a:p>
            <a:pPr algn="just"/>
            <a:r>
              <a:rPr lang="it-IT" sz="2000" b="1" dirty="0" smtClean="0"/>
              <a:t>D.L.VO N. 81/2015 </a:t>
            </a:r>
          </a:p>
          <a:p>
            <a:pPr algn="just"/>
            <a:r>
              <a:rPr lang="it-IT" sz="2000" b="1" dirty="0" smtClean="0"/>
              <a:t>D.L.VO N. 276/2003 ex articoli da 33 a 40</a:t>
            </a:r>
            <a:endParaRPr lang="it-IT" sz="2000" b="1" dirty="0"/>
          </a:p>
          <a:p>
            <a:endParaRPr lang="it-IT" dirty="0"/>
          </a:p>
        </p:txBody>
      </p:sp>
      <p:sp>
        <p:nvSpPr>
          <p:cNvPr id="3" name="Titolo 2"/>
          <p:cNvSpPr>
            <a:spLocks noGrp="1"/>
          </p:cNvSpPr>
          <p:nvPr>
            <p:ph type="title"/>
          </p:nvPr>
        </p:nvSpPr>
        <p:spPr/>
        <p:txBody>
          <a:bodyPr/>
          <a:lstStyle/>
          <a:p>
            <a:pPr algn="ctr"/>
            <a:r>
              <a:rPr lang="it-IT" sz="4000" dirty="0" smtClean="0"/>
              <a:t>LAVORO INTERMITTENTE</a:t>
            </a:r>
            <a:endParaRPr lang="it-IT" sz="4000" dirty="0"/>
          </a:p>
        </p:txBody>
      </p:sp>
      <p:sp>
        <p:nvSpPr>
          <p:cNvPr id="4" name="Segnaposto piè di pagina 3"/>
          <p:cNvSpPr>
            <a:spLocks noGrp="1"/>
          </p:cNvSpPr>
          <p:nvPr>
            <p:ph type="ftr" sz="quarter" idx="12"/>
          </p:nvPr>
        </p:nvSpPr>
        <p:spPr>
          <a:xfrm>
            <a:off x="1331640" y="6093296"/>
            <a:ext cx="6336704" cy="365125"/>
          </a:xfrm>
        </p:spPr>
        <p:txBody>
          <a:bodyPr/>
          <a:lstStyle/>
          <a:p>
            <a:r>
              <a:rPr lang="it-IT" b="1" dirty="0" smtClean="0"/>
              <a:t>      Travagli </a:t>
            </a:r>
            <a:r>
              <a:rPr lang="it-IT" b="1" dirty="0" err="1" smtClean="0"/>
              <a:t>d.ssa</a:t>
            </a:r>
            <a:r>
              <a:rPr lang="it-IT" b="1" dirty="0" smtClean="0"/>
              <a:t> Angela Consulente del Lavoro -  a.travagli@ferraraimprendo.it - 			www.bizzarritravagli.com</a:t>
            </a:r>
            <a:endParaRPr lang="it-IT" b="1" dirty="0"/>
          </a:p>
        </p:txBody>
      </p:sp>
    </p:spTree>
    <p:extLst>
      <p:ext uri="{BB962C8B-B14F-4D97-AF65-F5344CB8AC3E}">
        <p14:creationId xmlns:p14="http://schemas.microsoft.com/office/powerpoint/2010/main" val="2072700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260648"/>
            <a:ext cx="7848872" cy="4752528"/>
          </a:xfrm>
        </p:spPr>
        <p:txBody>
          <a:bodyPr>
            <a:normAutofit fontScale="85000" lnSpcReduction="20000"/>
          </a:bodyPr>
          <a:lstStyle/>
          <a:p>
            <a:pPr lvl="1"/>
            <a:r>
              <a:rPr lang="it-IT" b="1" dirty="0" smtClean="0"/>
              <a:t>REQUISITO OGGETTIVO</a:t>
            </a:r>
            <a:r>
              <a:rPr lang="it-IT" dirty="0" smtClean="0"/>
              <a:t>:</a:t>
            </a:r>
            <a:endParaRPr lang="it-IT" b="1" dirty="0" smtClean="0"/>
          </a:p>
          <a:p>
            <a:pPr lvl="1"/>
            <a:r>
              <a:rPr lang="it-IT" b="1" dirty="0" smtClean="0"/>
              <a:t>Contratto collettivo (anche di s</a:t>
            </a:r>
            <a:r>
              <a:rPr lang="it-IT" dirty="0" smtClean="0"/>
              <a:t>econdo livello)</a:t>
            </a:r>
          </a:p>
          <a:p>
            <a:pPr lvl="1"/>
            <a:r>
              <a:rPr lang="it-IT" dirty="0" smtClean="0"/>
              <a:t>Regio Decreto n. 2657/1923</a:t>
            </a:r>
          </a:p>
          <a:p>
            <a:pPr lvl="1"/>
            <a:endParaRPr lang="it-IT" dirty="0"/>
          </a:p>
          <a:p>
            <a:pPr lvl="1"/>
            <a:r>
              <a:rPr lang="it-IT" b="1" dirty="0" smtClean="0"/>
              <a:t>REQUISITO SOGGETTIVO</a:t>
            </a:r>
            <a:r>
              <a:rPr lang="it-IT" dirty="0" smtClean="0"/>
              <a:t>:</a:t>
            </a:r>
          </a:p>
          <a:p>
            <a:pPr lvl="1"/>
            <a:r>
              <a:rPr lang="it-IT" dirty="0" smtClean="0"/>
              <a:t>Lavoratori con meno di 24 anni di età,</a:t>
            </a:r>
          </a:p>
          <a:p>
            <a:pPr lvl="1"/>
            <a:r>
              <a:rPr lang="it-IT" dirty="0" smtClean="0"/>
              <a:t>Lavoratori con più di 55 anni di età</a:t>
            </a:r>
          </a:p>
          <a:p>
            <a:pPr lvl="1"/>
            <a:r>
              <a:rPr lang="it-IT" dirty="0" smtClean="0"/>
              <a:t>Forma scritta, T.D., T.I., modalità di disponibilità, preavviso di chiamata (non inferiore ad un giorno), misure di sicurezza, modalità della prestazione , trattamento economico</a:t>
            </a:r>
          </a:p>
          <a:p>
            <a:pPr lvl="1"/>
            <a:endParaRPr lang="it-IT" dirty="0" smtClean="0"/>
          </a:p>
          <a:p>
            <a:pPr lvl="1"/>
            <a:r>
              <a:rPr lang="it-IT" b="1" dirty="0" smtClean="0"/>
              <a:t>DIVIETI:</a:t>
            </a:r>
          </a:p>
          <a:p>
            <a:pPr lvl="1"/>
            <a:r>
              <a:rPr lang="it-IT" dirty="0" smtClean="0"/>
              <a:t>Sostituzione lavoratori in sciopero,</a:t>
            </a:r>
          </a:p>
          <a:p>
            <a:pPr lvl="1"/>
            <a:r>
              <a:rPr lang="it-IT" dirty="0" smtClean="0"/>
              <a:t>Datori di lavoro che non hanno effettuato la valutazione dei rischi,</a:t>
            </a:r>
          </a:p>
          <a:p>
            <a:pPr lvl="1"/>
            <a:r>
              <a:rPr lang="it-IT" dirty="0" smtClean="0"/>
              <a:t>Unità produttive con sospensione di lavoro, cassa integra</a:t>
            </a:r>
            <a:endParaRPr lang="it-IT" sz="2000" dirty="0"/>
          </a:p>
          <a:p>
            <a:pPr lvl="1"/>
            <a:r>
              <a:rPr lang="it-IT" dirty="0" smtClean="0"/>
              <a:t>zione o dove si è proceduto a licenziamenti collettivi,</a:t>
            </a:r>
          </a:p>
          <a:p>
            <a:pPr lvl="1"/>
            <a:r>
              <a:rPr lang="it-IT" sz="2000" dirty="0"/>
              <a:t>per un numero superiore le 400 ore nell’arco di 3 anni solari (ad esclusione dei settori del Turismo, Pubblici Esercizi e Spettacolo)</a:t>
            </a:r>
          </a:p>
          <a:p>
            <a:pPr lvl="1"/>
            <a:endParaRPr lang="it-IT" dirty="0" smtClean="0"/>
          </a:p>
          <a:p>
            <a:pPr lvl="1"/>
            <a:endParaRPr lang="it-IT" dirty="0"/>
          </a:p>
        </p:txBody>
      </p:sp>
      <p:sp>
        <p:nvSpPr>
          <p:cNvPr id="3" name="Titolo 2"/>
          <p:cNvSpPr>
            <a:spLocks noGrp="1"/>
          </p:cNvSpPr>
          <p:nvPr>
            <p:ph type="title"/>
          </p:nvPr>
        </p:nvSpPr>
        <p:spPr>
          <a:xfrm>
            <a:off x="1187624" y="4941168"/>
            <a:ext cx="7169291" cy="914400"/>
          </a:xfrm>
        </p:spPr>
        <p:txBody>
          <a:bodyPr/>
          <a:lstStyle/>
          <a:p>
            <a:pPr algn="just"/>
            <a:r>
              <a:rPr lang="it-IT" sz="4000" dirty="0" smtClean="0"/>
              <a:t>LAVORO INTERMITTENTE</a:t>
            </a:r>
            <a:endParaRPr lang="it-IT" sz="4000" dirty="0"/>
          </a:p>
        </p:txBody>
      </p:sp>
      <p:sp>
        <p:nvSpPr>
          <p:cNvPr id="4" name="Segnaposto piè di pagina 3"/>
          <p:cNvSpPr>
            <a:spLocks noGrp="1"/>
          </p:cNvSpPr>
          <p:nvPr>
            <p:ph type="ftr" sz="quarter" idx="12"/>
          </p:nvPr>
        </p:nvSpPr>
        <p:spPr>
          <a:xfrm>
            <a:off x="1331640" y="6154738"/>
            <a:ext cx="6264696" cy="365125"/>
          </a:xfrm>
        </p:spPr>
        <p:txBody>
          <a:bodyPr/>
          <a:lstStyle/>
          <a:p>
            <a:r>
              <a:rPr lang="it-IT" dirty="0" smtClean="0"/>
              <a:t>	Travagli </a:t>
            </a:r>
            <a:r>
              <a:rPr lang="it-IT" dirty="0" err="1" smtClean="0"/>
              <a:t>d.ssa</a:t>
            </a:r>
            <a:r>
              <a:rPr lang="it-IT" dirty="0" smtClean="0"/>
              <a:t> Angela Consulente del Lavoro -  a.travagli@ferraraimprendo.it – </a:t>
            </a:r>
          </a:p>
          <a:p>
            <a:r>
              <a:rPr lang="it-IT" dirty="0"/>
              <a:t>	</a:t>
            </a:r>
            <a:r>
              <a:rPr lang="it-IT" dirty="0" smtClean="0"/>
              <a:t>		www.bizzarritravagli.com</a:t>
            </a:r>
            <a:endParaRPr lang="it-IT" dirty="0"/>
          </a:p>
        </p:txBody>
      </p:sp>
    </p:spTree>
    <p:extLst>
      <p:ext uri="{BB962C8B-B14F-4D97-AF65-F5344CB8AC3E}">
        <p14:creationId xmlns:p14="http://schemas.microsoft.com/office/powerpoint/2010/main" val="3619468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11560" y="116632"/>
            <a:ext cx="7752184" cy="4752528"/>
          </a:xfrm>
        </p:spPr>
        <p:txBody>
          <a:bodyPr>
            <a:normAutofit fontScale="70000" lnSpcReduction="20000"/>
          </a:bodyPr>
          <a:lstStyle/>
          <a:p>
            <a:pPr marL="0" indent="0" algn="just">
              <a:buNone/>
            </a:pPr>
            <a:r>
              <a:rPr lang="it-IT" sz="2400" b="1" dirty="0" smtClean="0"/>
              <a:t>OBBLIGHI COMUNICATIVI</a:t>
            </a:r>
            <a:r>
              <a:rPr lang="it-IT" sz="2400" dirty="0" smtClean="0"/>
              <a:t>:</a:t>
            </a:r>
            <a:endParaRPr lang="it-IT" sz="2400" dirty="0"/>
          </a:p>
          <a:p>
            <a:pPr algn="just">
              <a:buAutoNum type="arabicParenR"/>
            </a:pPr>
            <a:r>
              <a:rPr lang="it-IT" sz="2400" dirty="0"/>
              <a:t>Comunicazione </a:t>
            </a:r>
            <a:r>
              <a:rPr lang="it-IT" sz="2400" dirty="0" err="1"/>
              <a:t>Unilav</a:t>
            </a:r>
            <a:r>
              <a:rPr lang="it-IT" sz="2400" dirty="0"/>
              <a:t> preventiva di assunzione</a:t>
            </a:r>
          </a:p>
          <a:p>
            <a:pPr algn="just">
              <a:buAutoNum type="arabicParenR"/>
            </a:pPr>
            <a:r>
              <a:rPr lang="it-IT" sz="2400" dirty="0"/>
              <a:t>Comunicazione prima dell’inizio della prestazione o di un ciclo integrato di prestazioni non superiore a 30 giorni. La circolare 27 Giugno 2013 n. 27  ha definito le modalità per l’invio della comunicazione intermittente:</a:t>
            </a:r>
          </a:p>
          <a:p>
            <a:pPr marL="0" indent="0" algn="just">
              <a:buNone/>
            </a:pPr>
            <a:r>
              <a:rPr lang="it-IT" sz="2400" dirty="0"/>
              <a:t>     - Attraverso il sistema informatico disponibile su </a:t>
            </a:r>
            <a:r>
              <a:rPr lang="it-IT" sz="2400" dirty="0" err="1"/>
              <a:t>Ciclolavoro</a:t>
            </a:r>
            <a:endParaRPr lang="it-IT" sz="2400" dirty="0"/>
          </a:p>
          <a:p>
            <a:pPr marL="0" indent="0" algn="just">
              <a:buNone/>
            </a:pPr>
            <a:r>
              <a:rPr lang="it-IT" sz="2400" dirty="0"/>
              <a:t>     	 </a:t>
            </a:r>
            <a:r>
              <a:rPr lang="it-IT" sz="2400" dirty="0">
                <a:hlinkClick r:id="rId2"/>
              </a:rPr>
              <a:t>www.ciclolavoro.gov.it</a:t>
            </a:r>
            <a:r>
              <a:rPr lang="it-IT" sz="2400" dirty="0"/>
              <a:t>, accesso area riservata previa registrazione                     	portale allegando il modulo «UNI – Intermittente»</a:t>
            </a:r>
          </a:p>
          <a:p>
            <a:pPr marL="0" indent="0" algn="just">
              <a:buNone/>
            </a:pPr>
            <a:r>
              <a:rPr lang="it-IT" sz="2400" dirty="0"/>
              <a:t>     - Via email allegando il modulo «UNI- Intermittente»  </a:t>
            </a:r>
          </a:p>
          <a:p>
            <a:pPr marL="0" indent="0" algn="just">
              <a:buNone/>
            </a:pPr>
            <a:r>
              <a:rPr lang="it-IT" sz="2400" dirty="0"/>
              <a:t>	indicando inizio e fine 	della prestazione</a:t>
            </a:r>
          </a:p>
          <a:p>
            <a:pPr marL="0" indent="0" algn="just">
              <a:buNone/>
            </a:pPr>
            <a:r>
              <a:rPr lang="it-IT" sz="2400" b="1" dirty="0"/>
              <a:t>     	 </a:t>
            </a:r>
            <a:r>
              <a:rPr lang="it-IT" sz="2400" b="1" dirty="0" smtClean="0">
                <a:hlinkClick r:id="rId3"/>
              </a:rPr>
              <a:t>intermittenti@mailcert.lavoro.gov.it</a:t>
            </a:r>
            <a:endParaRPr lang="it-IT" sz="2400" b="1" dirty="0"/>
          </a:p>
          <a:p>
            <a:pPr marL="0" indent="0" algn="just">
              <a:buNone/>
            </a:pPr>
            <a:r>
              <a:rPr lang="it-IT" sz="2400" b="1" dirty="0" smtClean="0"/>
              <a:t>    - </a:t>
            </a:r>
            <a:r>
              <a:rPr lang="it-IT" sz="2400" b="1" dirty="0" err="1" smtClean="0"/>
              <a:t>App</a:t>
            </a:r>
            <a:r>
              <a:rPr lang="it-IT" sz="2400" b="1" dirty="0" smtClean="0"/>
              <a:t> per </a:t>
            </a:r>
            <a:r>
              <a:rPr lang="it-IT" sz="2400" b="1" dirty="0" err="1" smtClean="0"/>
              <a:t>smartphone</a:t>
            </a:r>
            <a:r>
              <a:rPr lang="it-IT" sz="2400" b="1" dirty="0" smtClean="0"/>
              <a:t> o </a:t>
            </a:r>
            <a:r>
              <a:rPr lang="it-IT" sz="2400" b="1" dirty="0" err="1" smtClean="0"/>
              <a:t>tablet</a:t>
            </a:r>
            <a:endParaRPr lang="it-IT" sz="2400" b="1" dirty="0" smtClean="0"/>
          </a:p>
          <a:p>
            <a:pPr marL="0" indent="0" algn="just">
              <a:buNone/>
            </a:pPr>
            <a:r>
              <a:rPr lang="it-IT" sz="2400" b="1" dirty="0"/>
              <a:t> </a:t>
            </a:r>
            <a:r>
              <a:rPr lang="it-IT" sz="2400" b="1" dirty="0" smtClean="0"/>
              <a:t>   - fax alla DTL</a:t>
            </a:r>
            <a:endParaRPr lang="it-IT" sz="2400" b="1" dirty="0"/>
          </a:p>
          <a:p>
            <a:pPr marL="0" indent="0" algn="just">
              <a:buNone/>
            </a:pPr>
            <a:endParaRPr lang="it-IT" sz="2400" b="1" dirty="0"/>
          </a:p>
          <a:p>
            <a:pPr marL="0" indent="0" algn="just">
              <a:buNone/>
            </a:pPr>
            <a:r>
              <a:rPr lang="it-IT" sz="2400" b="1" dirty="0"/>
              <a:t>Indennità i reperibilità</a:t>
            </a:r>
            <a:r>
              <a:rPr lang="it-IT" sz="2400" dirty="0"/>
              <a:t>: il lavoratore si obbliga contrattualmente a rispondere alla «chiamata» del datore di lavoro e come controprestazione ha diritto ad un’indennità di disponibilità in aggiunta alla retribuzione mensile</a:t>
            </a:r>
          </a:p>
          <a:p>
            <a:endParaRPr lang="it-IT" dirty="0"/>
          </a:p>
        </p:txBody>
      </p:sp>
      <p:sp>
        <p:nvSpPr>
          <p:cNvPr id="3" name="Titolo 2"/>
          <p:cNvSpPr>
            <a:spLocks noGrp="1"/>
          </p:cNvSpPr>
          <p:nvPr>
            <p:ph type="title"/>
          </p:nvPr>
        </p:nvSpPr>
        <p:spPr/>
        <p:txBody>
          <a:bodyPr/>
          <a:lstStyle/>
          <a:p>
            <a:pPr algn="ctr"/>
            <a:r>
              <a:rPr lang="it-IT" sz="4000" dirty="0" smtClean="0"/>
              <a:t>LAVORO INTERMITTENTE</a:t>
            </a:r>
            <a:endParaRPr lang="it-IT" sz="4000" dirty="0"/>
          </a:p>
        </p:txBody>
      </p:sp>
      <p:sp>
        <p:nvSpPr>
          <p:cNvPr id="4" name="Segnaposto piè di pagina 3"/>
          <p:cNvSpPr>
            <a:spLocks noGrp="1"/>
          </p:cNvSpPr>
          <p:nvPr>
            <p:ph type="ftr" sz="quarter" idx="12"/>
          </p:nvPr>
        </p:nvSpPr>
        <p:spPr>
          <a:xfrm>
            <a:off x="1547664" y="6165304"/>
            <a:ext cx="6048672"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738458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116632"/>
            <a:ext cx="7906072" cy="4896544"/>
          </a:xfrm>
        </p:spPr>
        <p:txBody>
          <a:bodyPr>
            <a:normAutofit lnSpcReduction="10000"/>
          </a:bodyPr>
          <a:lstStyle/>
          <a:p>
            <a:r>
              <a:rPr lang="it-IT" b="1" dirty="0" smtClean="0"/>
              <a:t>D.LGS. 81/2015 art. 2, comma 1 -  DAL 01/01/2016</a:t>
            </a:r>
          </a:p>
          <a:p>
            <a:pPr algn="just"/>
            <a:r>
              <a:rPr lang="it-IT" b="1" dirty="0" smtClean="0"/>
              <a:t>Si applica la disciplina del rapporto di lavoro subordinato anche ai rapporti di collaborazione coordinata e continuativa che si concretano in prestazioni di lavoro esclusivamente personali, continuative e le cui modalità di esecuzione sono organizzate dal committente anche con riferimento ai tempi e luoghi di lavoro.</a:t>
            </a:r>
          </a:p>
          <a:p>
            <a:pPr algn="just"/>
            <a:r>
              <a:rPr lang="it-IT" dirty="0" smtClean="0"/>
              <a:t>Restano salve:</a:t>
            </a:r>
          </a:p>
          <a:p>
            <a:pPr algn="just"/>
            <a:r>
              <a:rPr lang="it-IT" dirty="0" smtClean="0"/>
              <a:t>Le collaborazioni per le quali gli accordi collettivi prevedono discipline, in ragione di particolari esigenze produttive,</a:t>
            </a:r>
          </a:p>
          <a:p>
            <a:pPr algn="just"/>
            <a:r>
              <a:rPr lang="it-IT" dirty="0" smtClean="0"/>
              <a:t>Collaborazioni prestate da professionisti intellettuali,</a:t>
            </a:r>
          </a:p>
          <a:p>
            <a:pPr algn="just"/>
            <a:r>
              <a:rPr lang="it-IT" dirty="0" smtClean="0"/>
              <a:t>Amministratori e sindaci di società,</a:t>
            </a:r>
          </a:p>
          <a:p>
            <a:pPr algn="just"/>
            <a:r>
              <a:rPr lang="it-IT" dirty="0" smtClean="0"/>
              <a:t>Prestazioni rese in favore di associazioni  o società sportive dilettantistiche iscritte al CONI.</a:t>
            </a:r>
          </a:p>
          <a:p>
            <a:endParaRPr lang="it-IT" dirty="0"/>
          </a:p>
        </p:txBody>
      </p:sp>
      <p:sp>
        <p:nvSpPr>
          <p:cNvPr id="3" name="Titolo 2"/>
          <p:cNvSpPr>
            <a:spLocks noGrp="1"/>
          </p:cNvSpPr>
          <p:nvPr>
            <p:ph type="title"/>
          </p:nvPr>
        </p:nvSpPr>
        <p:spPr/>
        <p:txBody>
          <a:bodyPr/>
          <a:lstStyle/>
          <a:p>
            <a:pPr algn="ctr"/>
            <a:r>
              <a:rPr lang="it-IT" dirty="0" smtClean="0"/>
              <a:t>CO.CO.CO.</a:t>
            </a:r>
            <a:endParaRPr lang="it-IT" dirty="0"/>
          </a:p>
        </p:txBody>
      </p:sp>
      <p:sp>
        <p:nvSpPr>
          <p:cNvPr id="4" name="Segnaposto piè di pagina 3"/>
          <p:cNvSpPr>
            <a:spLocks noGrp="1"/>
          </p:cNvSpPr>
          <p:nvPr>
            <p:ph type="ftr" sz="quarter" idx="12"/>
          </p:nvPr>
        </p:nvSpPr>
        <p:spPr>
          <a:xfrm>
            <a:off x="1907704" y="6021288"/>
            <a:ext cx="586814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www.bizzarritravagli.comC</a:t>
            </a:r>
            <a:endParaRPr lang="it-IT" dirty="0"/>
          </a:p>
        </p:txBody>
      </p:sp>
    </p:spTree>
    <p:extLst>
      <p:ext uri="{BB962C8B-B14F-4D97-AF65-F5344CB8AC3E}">
        <p14:creationId xmlns:p14="http://schemas.microsoft.com/office/powerpoint/2010/main" val="1650290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188640"/>
            <a:ext cx="8136904" cy="4680520"/>
          </a:xfrm>
        </p:spPr>
        <p:txBody>
          <a:bodyPr>
            <a:normAutofit/>
          </a:bodyPr>
          <a:lstStyle/>
          <a:p>
            <a:r>
              <a:rPr lang="it-IT" b="1" dirty="0" smtClean="0"/>
              <a:t>COSA SIGNIFICA «ETERODIREZIONE»?</a:t>
            </a:r>
          </a:p>
          <a:p>
            <a:pPr algn="just"/>
            <a:r>
              <a:rPr lang="it-IT" dirty="0" err="1" smtClean="0"/>
              <a:t>Eterodirezione</a:t>
            </a:r>
            <a:r>
              <a:rPr lang="it-IT" dirty="0" smtClean="0"/>
              <a:t> significa che il lavoratore , nello svolgimento della sua prestazione, è soggetto alle direttive del datore di lavoro, anche in riferimento ai tempi e al luogo della prestazione in relazione alle esigenze aziendali., è  soggetto al potere disciplinare del datore di lavoro ed è stabilmente inserito nell’organizzazione aziendale.</a:t>
            </a:r>
          </a:p>
          <a:p>
            <a:pPr algn="just"/>
            <a:endParaRPr lang="it-IT" dirty="0" smtClean="0"/>
          </a:p>
          <a:p>
            <a:pPr algn="just"/>
            <a:r>
              <a:rPr lang="it-IT" b="1" dirty="0" smtClean="0"/>
              <a:t>COSA SIGNIFICA  «ETERORGANIZZAZIONE»?</a:t>
            </a:r>
          </a:p>
          <a:p>
            <a:pPr marL="18288" indent="0" algn="just">
              <a:buNone/>
            </a:pPr>
            <a:r>
              <a:rPr lang="it-IT" dirty="0" smtClean="0"/>
              <a:t>    </a:t>
            </a:r>
            <a:r>
              <a:rPr lang="it-IT" dirty="0" err="1" smtClean="0"/>
              <a:t>Eterorganizzazione</a:t>
            </a:r>
            <a:r>
              <a:rPr lang="it-IT" dirty="0" smtClean="0"/>
              <a:t> significa , organizzazione della                     prestazione di lavoro esterna all’azienda,  capacità di organizzarsi con fattori esterni , in autonomia senza direttive da parte del datore di lavoro o committente. </a:t>
            </a:r>
            <a:endParaRPr lang="it-IT" dirty="0"/>
          </a:p>
        </p:txBody>
      </p:sp>
      <p:sp>
        <p:nvSpPr>
          <p:cNvPr id="3" name="Titolo 2"/>
          <p:cNvSpPr>
            <a:spLocks noGrp="1"/>
          </p:cNvSpPr>
          <p:nvPr>
            <p:ph type="title"/>
          </p:nvPr>
        </p:nvSpPr>
        <p:spPr/>
        <p:txBody>
          <a:bodyPr/>
          <a:lstStyle/>
          <a:p>
            <a:pPr algn="ctr"/>
            <a:r>
              <a:rPr lang="it-IT" dirty="0" smtClean="0"/>
              <a:t>CO.CO.CO.</a:t>
            </a:r>
            <a:endParaRPr lang="it-IT" dirty="0"/>
          </a:p>
        </p:txBody>
      </p:sp>
      <p:sp>
        <p:nvSpPr>
          <p:cNvPr id="4" name="Segnaposto piè di pagina 3"/>
          <p:cNvSpPr>
            <a:spLocks noGrp="1"/>
          </p:cNvSpPr>
          <p:nvPr>
            <p:ph type="ftr" sz="quarter" idx="12"/>
          </p:nvPr>
        </p:nvSpPr>
        <p:spPr>
          <a:xfrm>
            <a:off x="1763688" y="6093296"/>
            <a:ext cx="5724128" cy="365125"/>
          </a:xfrm>
        </p:spPr>
        <p:txBody>
          <a:bodyPr/>
          <a:lstStyle/>
          <a:p>
            <a:pPr algn="ctr"/>
            <a:r>
              <a:rPr lang="it-IT" dirty="0" smtClean="0"/>
              <a:t>Travagli </a:t>
            </a:r>
            <a:r>
              <a:rPr lang="it-IT" dirty="0" err="1" smtClean="0"/>
              <a:t>d.ssa</a:t>
            </a:r>
            <a:r>
              <a:rPr lang="it-IT" dirty="0" smtClean="0"/>
              <a:t> Angela Consulente del Lavoro -  </a:t>
            </a:r>
            <a:r>
              <a:rPr lang="it-IT" dirty="0" smtClean="0">
                <a:hlinkClick r:id="rId2"/>
              </a:rPr>
              <a:t>a.travagli@ferraraimprendo.it</a:t>
            </a:r>
            <a:endParaRPr lang="it-IT" dirty="0"/>
          </a:p>
          <a:p>
            <a:pPr algn="ctr"/>
            <a:r>
              <a:rPr lang="it-IT" dirty="0" smtClean="0"/>
              <a:t>www.bizzarritravagli.com</a:t>
            </a:r>
            <a:endParaRPr lang="it-IT" dirty="0"/>
          </a:p>
        </p:txBody>
      </p:sp>
    </p:spTree>
    <p:extLst>
      <p:ext uri="{BB962C8B-B14F-4D97-AF65-F5344CB8AC3E}">
        <p14:creationId xmlns:p14="http://schemas.microsoft.com/office/powerpoint/2010/main" val="4117976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13994" y="260648"/>
            <a:ext cx="7690048" cy="3506688"/>
          </a:xfrm>
        </p:spPr>
        <p:txBody>
          <a:bodyPr/>
          <a:lstStyle/>
          <a:p>
            <a:pPr marL="18288" indent="0">
              <a:buNone/>
            </a:pPr>
            <a:r>
              <a:rPr lang="it-IT" dirty="0" smtClean="0"/>
              <a:t>PARTICOLARE CONTRATTO DI LAVORO SUBORDINATO CHE COINVOLGE TRE SOGGETTI:</a:t>
            </a:r>
          </a:p>
          <a:p>
            <a:endParaRPr lang="it-IT" dirty="0"/>
          </a:p>
        </p:txBody>
      </p:sp>
      <p:sp>
        <p:nvSpPr>
          <p:cNvPr id="3" name="Titolo 2"/>
          <p:cNvSpPr>
            <a:spLocks noGrp="1"/>
          </p:cNvSpPr>
          <p:nvPr>
            <p:ph type="title"/>
          </p:nvPr>
        </p:nvSpPr>
        <p:spPr/>
        <p:txBody>
          <a:bodyPr/>
          <a:lstStyle/>
          <a:p>
            <a:pPr algn="ctr"/>
            <a:r>
              <a:rPr lang="it-IT" dirty="0" smtClean="0"/>
              <a:t>SOMMINISTRAZIONE</a:t>
            </a:r>
            <a:endParaRPr lang="it-IT" dirty="0"/>
          </a:p>
        </p:txBody>
      </p:sp>
      <p:sp>
        <p:nvSpPr>
          <p:cNvPr id="4" name="Segnaposto piè di pagina 3"/>
          <p:cNvSpPr>
            <a:spLocks noGrp="1"/>
          </p:cNvSpPr>
          <p:nvPr>
            <p:ph type="ftr" sz="quarter" idx="12"/>
          </p:nvPr>
        </p:nvSpPr>
        <p:spPr>
          <a:xfrm>
            <a:off x="2267744" y="6154738"/>
            <a:ext cx="5256584"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
        <p:nvSpPr>
          <p:cNvPr id="5" name="Rettangolo 4"/>
          <p:cNvSpPr/>
          <p:nvPr/>
        </p:nvSpPr>
        <p:spPr>
          <a:xfrm>
            <a:off x="1043608" y="2395736"/>
            <a:ext cx="2016224"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Somministratore</a:t>
            </a:r>
          </a:p>
          <a:p>
            <a:pPr algn="ctr"/>
            <a:r>
              <a:rPr lang="it-IT" dirty="0" smtClean="0"/>
              <a:t>Agenzia di somministrazione</a:t>
            </a:r>
            <a:endParaRPr lang="it-IT" dirty="0"/>
          </a:p>
        </p:txBody>
      </p:sp>
      <p:sp>
        <p:nvSpPr>
          <p:cNvPr id="6" name="Ovale 5"/>
          <p:cNvSpPr/>
          <p:nvPr/>
        </p:nvSpPr>
        <p:spPr>
          <a:xfrm>
            <a:off x="5148064" y="2395736"/>
            <a:ext cx="244827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utilizzatore</a:t>
            </a:r>
            <a:endParaRPr lang="it-IT" dirty="0"/>
          </a:p>
        </p:txBody>
      </p:sp>
      <p:sp>
        <p:nvSpPr>
          <p:cNvPr id="7" name="Rettangolo arrotondato 6"/>
          <p:cNvSpPr/>
          <p:nvPr/>
        </p:nvSpPr>
        <p:spPr>
          <a:xfrm>
            <a:off x="3209730" y="3767336"/>
            <a:ext cx="249857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lavoratore</a:t>
            </a:r>
            <a:endParaRPr lang="it-IT" dirty="0"/>
          </a:p>
        </p:txBody>
      </p:sp>
    </p:spTree>
    <p:extLst>
      <p:ext uri="{BB962C8B-B14F-4D97-AF65-F5344CB8AC3E}">
        <p14:creationId xmlns:p14="http://schemas.microsoft.com/office/powerpoint/2010/main" val="2078803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685801"/>
            <a:ext cx="7690048" cy="3657599"/>
          </a:xfrm>
        </p:spPr>
        <p:txBody>
          <a:bodyPr/>
          <a:lstStyle/>
          <a:p>
            <a:pPr marL="18288" indent="0" algn="ctr">
              <a:buNone/>
            </a:pPr>
            <a:r>
              <a:rPr lang="it-IT" dirty="0" smtClean="0"/>
              <a:t>CONTRATTO DI NATURA COMMERCIALE</a:t>
            </a:r>
          </a:p>
          <a:p>
            <a:pPr marL="18288" indent="0" algn="ctr">
              <a:buNone/>
            </a:pPr>
            <a:r>
              <a:rPr lang="it-IT" dirty="0" smtClean="0"/>
              <a:t>TRA SOMMINISTRATORE E UTILIZZATORE</a:t>
            </a:r>
          </a:p>
          <a:p>
            <a:pPr marL="18288" indent="0" algn="ctr">
              <a:buNone/>
            </a:pPr>
            <a:endParaRPr lang="it-IT" dirty="0"/>
          </a:p>
          <a:p>
            <a:pPr marL="18288" indent="0" algn="ctr">
              <a:buNone/>
            </a:pPr>
            <a:r>
              <a:rPr lang="it-IT" dirty="0" smtClean="0"/>
              <a:t>CONTRATTO DI LAVORO SUBORDINATO</a:t>
            </a:r>
          </a:p>
          <a:p>
            <a:pPr marL="18288" indent="0" algn="ctr">
              <a:buNone/>
            </a:pPr>
            <a:r>
              <a:rPr lang="it-IT" dirty="0" smtClean="0"/>
              <a:t>TRA SOMMINISTRATORE E LAVORATORE</a:t>
            </a:r>
            <a:endParaRPr lang="it-IT" dirty="0"/>
          </a:p>
        </p:txBody>
      </p:sp>
      <p:sp>
        <p:nvSpPr>
          <p:cNvPr id="3" name="Titolo 2"/>
          <p:cNvSpPr>
            <a:spLocks noGrp="1"/>
          </p:cNvSpPr>
          <p:nvPr>
            <p:ph type="title"/>
          </p:nvPr>
        </p:nvSpPr>
        <p:spPr/>
        <p:txBody>
          <a:bodyPr/>
          <a:lstStyle/>
          <a:p>
            <a:pPr algn="ctr"/>
            <a:r>
              <a:rPr lang="it-IT" dirty="0" smtClean="0"/>
              <a:t>SOMMINISTRAZIONE</a:t>
            </a:r>
            <a:endParaRPr lang="it-IT" dirty="0"/>
          </a:p>
        </p:txBody>
      </p:sp>
      <p:sp>
        <p:nvSpPr>
          <p:cNvPr id="4" name="Segnaposto piè di pagina 3"/>
          <p:cNvSpPr>
            <a:spLocks noGrp="1"/>
          </p:cNvSpPr>
          <p:nvPr>
            <p:ph type="ftr" sz="quarter" idx="12"/>
          </p:nvPr>
        </p:nvSpPr>
        <p:spPr>
          <a:xfrm>
            <a:off x="2051720" y="6021288"/>
            <a:ext cx="5760640"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Tree>
    <p:extLst>
      <p:ext uri="{BB962C8B-B14F-4D97-AF65-F5344CB8AC3E}">
        <p14:creationId xmlns:p14="http://schemas.microsoft.com/office/powerpoint/2010/main" val="726596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907704" y="188640"/>
            <a:ext cx="6096000" cy="1728192"/>
          </a:xfrm>
        </p:spPr>
        <p:txBody>
          <a:bodyPr>
            <a:normAutofit/>
          </a:bodyPr>
          <a:lstStyle/>
          <a:p>
            <a:pPr marL="18288" indent="0">
              <a:buNone/>
            </a:pPr>
            <a:r>
              <a:rPr lang="it-IT" sz="4400" i="1" dirty="0" smtClean="0"/>
              <a:t>DI COSA PARLIAMO</a:t>
            </a:r>
            <a:endParaRPr lang="it-IT" sz="4400" i="1" dirty="0"/>
          </a:p>
        </p:txBody>
      </p:sp>
      <p:sp>
        <p:nvSpPr>
          <p:cNvPr id="3" name="Titolo 2"/>
          <p:cNvSpPr>
            <a:spLocks noGrp="1"/>
          </p:cNvSpPr>
          <p:nvPr>
            <p:ph type="title"/>
          </p:nvPr>
        </p:nvSpPr>
        <p:spPr>
          <a:xfrm>
            <a:off x="827584" y="2204864"/>
            <a:ext cx="7493456" cy="3960440"/>
          </a:xfrm>
        </p:spPr>
        <p:txBody>
          <a:bodyPr/>
          <a:lstStyle/>
          <a:p>
            <a:r>
              <a:rPr lang="it-IT" sz="2800" dirty="0" smtClean="0"/>
              <a:t>1.  Lavoro subordinato</a:t>
            </a:r>
            <a:br>
              <a:rPr lang="it-IT" sz="2800" dirty="0" smtClean="0"/>
            </a:br>
            <a:r>
              <a:rPr lang="it-IT" sz="2800" dirty="0" smtClean="0"/>
              <a:t>2.  Contratto a tempo indeterminato</a:t>
            </a:r>
            <a:br>
              <a:rPr lang="it-IT" sz="2800" dirty="0" smtClean="0"/>
            </a:br>
            <a:r>
              <a:rPr lang="it-IT" sz="2800" dirty="0" smtClean="0"/>
              <a:t>3.  Contratto a tempo determinato</a:t>
            </a:r>
            <a:br>
              <a:rPr lang="it-IT" sz="2800" dirty="0" smtClean="0"/>
            </a:br>
            <a:r>
              <a:rPr lang="it-IT" sz="2800" dirty="0" smtClean="0"/>
              <a:t>4.  Contratto a tempo parziale</a:t>
            </a:r>
            <a:br>
              <a:rPr lang="it-IT" sz="2800" dirty="0" smtClean="0"/>
            </a:br>
            <a:r>
              <a:rPr lang="it-IT" sz="2800" dirty="0" smtClean="0"/>
              <a:t>5.  Contratto di apprendistato</a:t>
            </a:r>
            <a:br>
              <a:rPr lang="it-IT" sz="2800" dirty="0" smtClean="0"/>
            </a:br>
            <a:r>
              <a:rPr lang="it-IT" sz="2800" dirty="0" smtClean="0"/>
              <a:t>6.  Contratto intermittente</a:t>
            </a:r>
            <a:br>
              <a:rPr lang="it-IT" sz="2800" dirty="0" smtClean="0"/>
            </a:br>
            <a:r>
              <a:rPr lang="it-IT" sz="2800" dirty="0" smtClean="0"/>
              <a:t>7.  Contratto di somministrazione</a:t>
            </a:r>
            <a:br>
              <a:rPr lang="it-IT" sz="2800" dirty="0" smtClean="0"/>
            </a:br>
            <a:r>
              <a:rPr lang="it-IT" sz="2800" dirty="0" smtClean="0"/>
              <a:t>8.  Contratto di lavoro accessorio</a:t>
            </a:r>
            <a:br>
              <a:rPr lang="it-IT" sz="2800" dirty="0" smtClean="0"/>
            </a:br>
            <a:r>
              <a:rPr lang="it-IT" sz="2800" dirty="0" smtClean="0"/>
              <a:t>9.  Contratto di co.co.co.</a:t>
            </a:r>
            <a:br>
              <a:rPr lang="it-IT" sz="2800" dirty="0" smtClean="0"/>
            </a:br>
            <a:r>
              <a:rPr lang="it-IT" sz="2800" dirty="0" smtClean="0"/>
              <a:t>10. Il tirocinio</a:t>
            </a:r>
            <a:endParaRPr lang="it-IT" sz="2800" dirty="0"/>
          </a:p>
        </p:txBody>
      </p:sp>
      <p:sp>
        <p:nvSpPr>
          <p:cNvPr id="4" name="Segnaposto piè di pagina 3"/>
          <p:cNvSpPr>
            <a:spLocks noGrp="1"/>
          </p:cNvSpPr>
          <p:nvPr>
            <p:ph type="ftr" sz="quarter" idx="12"/>
          </p:nvPr>
        </p:nvSpPr>
        <p:spPr>
          <a:xfrm>
            <a:off x="1691680" y="6165304"/>
            <a:ext cx="6408712" cy="365125"/>
          </a:xfrm>
        </p:spPr>
        <p:txBody>
          <a:bodyPr/>
          <a:lstStyle/>
          <a:p>
            <a:pPr algn="ctr"/>
            <a:r>
              <a:rPr lang="it-IT" b="1" dirty="0" smtClean="0"/>
              <a:t>Travagli </a:t>
            </a:r>
            <a:r>
              <a:rPr lang="it-IT" b="1" dirty="0" err="1" smtClean="0"/>
              <a:t>d.ssa</a:t>
            </a:r>
            <a:r>
              <a:rPr lang="it-IT" b="1" dirty="0" smtClean="0"/>
              <a:t> Angela Consulente del Lavoro -  a.travagli@ferraraimprendo.it - www.bizzarritravagli.com</a:t>
            </a:r>
            <a:endParaRPr lang="it-IT" b="1" dirty="0"/>
          </a:p>
        </p:txBody>
      </p:sp>
    </p:spTree>
    <p:extLst>
      <p:ext uri="{BB962C8B-B14F-4D97-AF65-F5344CB8AC3E}">
        <p14:creationId xmlns:p14="http://schemas.microsoft.com/office/powerpoint/2010/main" val="604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27584" y="332656"/>
            <a:ext cx="7392144" cy="4536504"/>
          </a:xfrm>
        </p:spPr>
        <p:txBody>
          <a:bodyPr>
            <a:normAutofit fontScale="92500"/>
          </a:bodyPr>
          <a:lstStyle/>
          <a:p>
            <a:r>
              <a:rPr lang="it-IT" dirty="0" smtClean="0"/>
              <a:t>SOMMINISTRAZIONE A TEMPO INDETERMINATO E DETERMINATO – D.LGS 81/2015</a:t>
            </a:r>
          </a:p>
          <a:p>
            <a:endParaRPr lang="it-IT" dirty="0"/>
          </a:p>
          <a:p>
            <a:r>
              <a:rPr lang="it-IT" b="1" dirty="0" smtClean="0"/>
              <a:t> SOMMINISTRAZIONE A TERMINE </a:t>
            </a:r>
            <a:r>
              <a:rPr lang="it-IT" dirty="0" smtClean="0"/>
              <a:t>: utilizzata nei limiti quantitativi individuati dai contratti collettivi applicati all’utilizzatore , eccetto alcuni soggetti (svantaggiati, disoccupati da più di sei mesi etc.)</a:t>
            </a:r>
          </a:p>
          <a:p>
            <a:endParaRPr lang="it-IT" dirty="0" smtClean="0"/>
          </a:p>
          <a:p>
            <a:r>
              <a:rPr lang="it-IT" b="1" dirty="0" smtClean="0"/>
              <a:t>SOMMINISTRAZIONE E TEMPO INDET</a:t>
            </a:r>
            <a:r>
              <a:rPr lang="it-IT" dirty="0" smtClean="0"/>
              <a:t>.: il numero dei lavoratori somministrati a tempo indeterminato, non può eccedere il 20% del numero dei lavoratori a tempo indeterminato in forza presso l’utilizzatore. E’ possibile la somministrazione a tempo indeterminato  esclusivamente dei lavoratori assunti dal somministratore a tempo indeterminato</a:t>
            </a:r>
            <a:endParaRPr lang="it-IT" dirty="0"/>
          </a:p>
        </p:txBody>
      </p:sp>
      <p:sp>
        <p:nvSpPr>
          <p:cNvPr id="3" name="Titolo 2"/>
          <p:cNvSpPr>
            <a:spLocks noGrp="1"/>
          </p:cNvSpPr>
          <p:nvPr>
            <p:ph type="title"/>
          </p:nvPr>
        </p:nvSpPr>
        <p:spPr/>
        <p:txBody>
          <a:bodyPr/>
          <a:lstStyle/>
          <a:p>
            <a:pPr algn="ctr"/>
            <a:r>
              <a:rPr lang="it-IT" dirty="0" smtClean="0"/>
              <a:t>SOMMINISTRAZIONE</a:t>
            </a:r>
            <a:endParaRPr lang="it-IT" dirty="0"/>
          </a:p>
        </p:txBody>
      </p:sp>
      <p:sp>
        <p:nvSpPr>
          <p:cNvPr id="4" name="Segnaposto piè di pagina 3"/>
          <p:cNvSpPr>
            <a:spLocks noGrp="1"/>
          </p:cNvSpPr>
          <p:nvPr>
            <p:ph type="ftr" sz="quarter" idx="12"/>
          </p:nvPr>
        </p:nvSpPr>
        <p:spPr>
          <a:xfrm>
            <a:off x="2195736" y="6165304"/>
            <a:ext cx="5040560" cy="365125"/>
          </a:xfrm>
        </p:spPr>
        <p:txBody>
          <a:bodyPr/>
          <a:lstStyle/>
          <a:p>
            <a:pPr algn="ctr"/>
            <a:r>
              <a:rPr lang="it-IT" i="1" dirty="0" smtClean="0"/>
              <a:t>Travagli </a:t>
            </a:r>
            <a:r>
              <a:rPr lang="it-IT" i="1" dirty="0" err="1" smtClean="0"/>
              <a:t>d.ssa</a:t>
            </a:r>
            <a:r>
              <a:rPr lang="it-IT" i="1" dirty="0" smtClean="0"/>
              <a:t> Angela Consulente del Lavoro -  a.travagli@ferraraimprendo.it – </a:t>
            </a:r>
          </a:p>
          <a:p>
            <a:pPr algn="ctr"/>
            <a:r>
              <a:rPr lang="it-IT" i="1" dirty="0" smtClean="0"/>
              <a:t>www.bizzarritravagli.com</a:t>
            </a:r>
            <a:endParaRPr lang="it-IT" i="1" dirty="0"/>
          </a:p>
        </p:txBody>
      </p:sp>
    </p:spTree>
    <p:extLst>
      <p:ext uri="{BB962C8B-B14F-4D97-AF65-F5344CB8AC3E}">
        <p14:creationId xmlns:p14="http://schemas.microsoft.com/office/powerpoint/2010/main" val="139937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99592" y="685801"/>
            <a:ext cx="7330008" cy="3657599"/>
          </a:xfrm>
        </p:spPr>
        <p:txBody>
          <a:bodyPr/>
          <a:lstStyle/>
          <a:p>
            <a:pPr marL="0" indent="0" algn="ctr">
              <a:buNone/>
            </a:pPr>
            <a:r>
              <a:rPr lang="it-IT" sz="2800" b="1" dirty="0"/>
              <a:t>L’apprendistato è un contratto a tempo indeterminato  a contenuto formativo</a:t>
            </a:r>
          </a:p>
          <a:p>
            <a:pPr marL="0" indent="0" algn="ctr">
              <a:buNone/>
            </a:pPr>
            <a:endParaRPr lang="it-IT" sz="2400" b="1" i="1" dirty="0" smtClean="0"/>
          </a:p>
          <a:p>
            <a:pPr marL="0" indent="0" algn="ctr">
              <a:buNone/>
            </a:pPr>
            <a:r>
              <a:rPr lang="it-IT" sz="2400" b="1" i="1" dirty="0" smtClean="0"/>
              <a:t>Ultimo intervento legislativo</a:t>
            </a:r>
          </a:p>
          <a:p>
            <a:pPr marL="0" indent="0" algn="ctr">
              <a:buNone/>
            </a:pPr>
            <a:r>
              <a:rPr lang="it-IT" sz="2400" b="1" i="1" dirty="0" err="1" smtClean="0"/>
              <a:t>Dlvo</a:t>
            </a:r>
            <a:r>
              <a:rPr lang="it-IT" sz="2400" b="1" i="1" dirty="0" smtClean="0"/>
              <a:t>  n. 81/2015</a:t>
            </a:r>
          </a:p>
          <a:p>
            <a:pPr marL="0" indent="0" algn="ctr">
              <a:buNone/>
            </a:pPr>
            <a:r>
              <a:rPr lang="it-IT" sz="2400" b="1" i="1" dirty="0" smtClean="0"/>
              <a:t>Artt. 41-47</a:t>
            </a:r>
            <a:endParaRPr lang="it-IT" sz="2400" b="1" i="1" dirty="0"/>
          </a:p>
          <a:p>
            <a:endParaRPr lang="it-IT" dirty="0"/>
          </a:p>
        </p:txBody>
      </p:sp>
      <p:sp>
        <p:nvSpPr>
          <p:cNvPr id="3" name="Titolo 2"/>
          <p:cNvSpPr>
            <a:spLocks noGrp="1"/>
          </p:cNvSpPr>
          <p:nvPr>
            <p:ph type="title"/>
          </p:nvPr>
        </p:nvSpPr>
        <p:spPr/>
        <p:txBody>
          <a:bodyPr/>
          <a:lstStyle/>
          <a:p>
            <a:pPr algn="ctr"/>
            <a:r>
              <a:rPr lang="it-IT" dirty="0" smtClean="0"/>
              <a:t>APPRENDISTATO</a:t>
            </a:r>
            <a:endParaRPr lang="it-IT" dirty="0"/>
          </a:p>
        </p:txBody>
      </p:sp>
      <p:sp>
        <p:nvSpPr>
          <p:cNvPr id="4" name="Segnaposto piè di pagina 3"/>
          <p:cNvSpPr>
            <a:spLocks noGrp="1"/>
          </p:cNvSpPr>
          <p:nvPr>
            <p:ph type="ftr" sz="quarter" idx="12"/>
          </p:nvPr>
        </p:nvSpPr>
        <p:spPr>
          <a:xfrm>
            <a:off x="1979712" y="6154738"/>
            <a:ext cx="5544616"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Tree>
    <p:extLst>
      <p:ext uri="{BB962C8B-B14F-4D97-AF65-F5344CB8AC3E}">
        <p14:creationId xmlns:p14="http://schemas.microsoft.com/office/powerpoint/2010/main" val="3344963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188640"/>
            <a:ext cx="2952328" cy="4104455"/>
          </a:xfrm>
        </p:spPr>
        <p:txBody>
          <a:bodyPr>
            <a:normAutofit fontScale="70000" lnSpcReduction="20000"/>
          </a:bodyPr>
          <a:lstStyle/>
          <a:p>
            <a:pPr algn="just"/>
            <a:r>
              <a:rPr lang="it-IT" sz="3200" i="1" dirty="0"/>
              <a:t>Apprendistato per la qualifica e per il diploma professionale</a:t>
            </a:r>
          </a:p>
          <a:p>
            <a:pPr algn="just"/>
            <a:endParaRPr lang="it-IT" dirty="0"/>
          </a:p>
          <a:p>
            <a:pPr algn="just"/>
            <a:r>
              <a:rPr lang="it-IT" dirty="0"/>
              <a:t>Per i giovani da 15 a 25 anni</a:t>
            </a:r>
          </a:p>
          <a:p>
            <a:endParaRPr lang="it-IT" dirty="0"/>
          </a:p>
          <a:p>
            <a:pPr algn="just"/>
            <a:r>
              <a:rPr lang="it-IT" sz="2400" dirty="0"/>
              <a:t>Consente di completare l’obbligo di istruzione e di assolvere il diritto-dovere di istruzione coniugando la formazione  sul lavoro con quella svolta dalle istituzioni </a:t>
            </a:r>
            <a:r>
              <a:rPr lang="it-IT" sz="2400" dirty="0" smtClean="0"/>
              <a:t>formative. La regolamentazione è rimessa alle Regioni.</a:t>
            </a:r>
            <a:endParaRPr lang="it-IT" sz="2400" dirty="0"/>
          </a:p>
          <a:p>
            <a:endParaRPr lang="it-IT" dirty="0"/>
          </a:p>
        </p:txBody>
      </p:sp>
      <p:sp>
        <p:nvSpPr>
          <p:cNvPr id="3" name="Titolo 2"/>
          <p:cNvSpPr>
            <a:spLocks noGrp="1"/>
          </p:cNvSpPr>
          <p:nvPr>
            <p:ph type="title"/>
          </p:nvPr>
        </p:nvSpPr>
        <p:spPr>
          <a:xfrm>
            <a:off x="971600" y="5379611"/>
            <a:ext cx="6747088" cy="713685"/>
          </a:xfrm>
        </p:spPr>
        <p:txBody>
          <a:bodyPr/>
          <a:lstStyle/>
          <a:p>
            <a:pPr algn="ctr"/>
            <a:r>
              <a:rPr lang="it-IT" dirty="0" smtClean="0"/>
              <a:t>APPRENDISTATO</a:t>
            </a:r>
            <a:endParaRPr lang="it-IT" dirty="0"/>
          </a:p>
        </p:txBody>
      </p:sp>
      <p:sp>
        <p:nvSpPr>
          <p:cNvPr id="4" name="Segnaposto piè di pagina 3"/>
          <p:cNvSpPr>
            <a:spLocks noGrp="1"/>
          </p:cNvSpPr>
          <p:nvPr>
            <p:ph type="ftr" sz="quarter" idx="12"/>
          </p:nvPr>
        </p:nvSpPr>
        <p:spPr>
          <a:xfrm>
            <a:off x="1907704" y="6093296"/>
            <a:ext cx="5544616"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5" name="Rettangolo 4"/>
          <p:cNvSpPr/>
          <p:nvPr/>
        </p:nvSpPr>
        <p:spPr>
          <a:xfrm>
            <a:off x="3275856" y="260648"/>
            <a:ext cx="2808312" cy="3970318"/>
          </a:xfrm>
          <a:prstGeom prst="rect">
            <a:avLst/>
          </a:prstGeom>
        </p:spPr>
        <p:txBody>
          <a:bodyPr wrap="square">
            <a:spAutoFit/>
          </a:bodyPr>
          <a:lstStyle/>
          <a:p>
            <a:r>
              <a:rPr lang="it-IT" sz="2400" i="1" dirty="0"/>
              <a:t>Apprendistato professionalizzante o contratto di mestiere</a:t>
            </a:r>
          </a:p>
          <a:p>
            <a:endParaRPr lang="it-IT" dirty="0"/>
          </a:p>
          <a:p>
            <a:r>
              <a:rPr lang="it-IT" dirty="0"/>
              <a:t>Per i giovani da 18 (17) a 29 anni</a:t>
            </a:r>
          </a:p>
          <a:p>
            <a:endParaRPr lang="it-IT" dirty="0"/>
          </a:p>
          <a:p>
            <a:pPr algn="just"/>
            <a:r>
              <a:rPr lang="it-IT" dirty="0"/>
              <a:t>Consente di acquisire una qualifica professionale prevista dai </a:t>
            </a:r>
            <a:r>
              <a:rPr lang="it-IT" dirty="0" err="1"/>
              <a:t>Ccnl</a:t>
            </a:r>
            <a:r>
              <a:rPr lang="it-IT" dirty="0"/>
              <a:t> e maturare competenze di base, trasversali e tecnico-professionali</a:t>
            </a:r>
          </a:p>
        </p:txBody>
      </p:sp>
      <p:sp>
        <p:nvSpPr>
          <p:cNvPr id="6" name="Rettangolo 5"/>
          <p:cNvSpPr/>
          <p:nvPr/>
        </p:nvSpPr>
        <p:spPr>
          <a:xfrm>
            <a:off x="6084168" y="116632"/>
            <a:ext cx="2808312" cy="4985980"/>
          </a:xfrm>
          <a:prstGeom prst="rect">
            <a:avLst/>
          </a:prstGeom>
        </p:spPr>
        <p:txBody>
          <a:bodyPr wrap="square">
            <a:spAutoFit/>
          </a:bodyPr>
          <a:lstStyle/>
          <a:p>
            <a:pPr algn="just"/>
            <a:r>
              <a:rPr lang="it-IT" sz="2400" i="1" dirty="0"/>
              <a:t>Apprendistato di alta formazione e ricerca</a:t>
            </a:r>
          </a:p>
          <a:p>
            <a:pPr algn="just"/>
            <a:endParaRPr lang="it-IT" dirty="0"/>
          </a:p>
          <a:p>
            <a:pPr algn="just"/>
            <a:r>
              <a:rPr lang="it-IT" dirty="0" smtClean="0"/>
              <a:t>Per </a:t>
            </a:r>
            <a:r>
              <a:rPr lang="it-IT" dirty="0"/>
              <a:t>i giovani da 18 (17) a 29 anni</a:t>
            </a:r>
          </a:p>
          <a:p>
            <a:pPr algn="just"/>
            <a:endParaRPr lang="it-IT" dirty="0"/>
          </a:p>
          <a:p>
            <a:pPr algn="just"/>
            <a:r>
              <a:rPr lang="it-IT" dirty="0"/>
              <a:t>Consente l’inserimento del giovane in una impresa e conseguire un titolo di studio (diploma di istruzione secondaria superiore,  laurea universitaria triennale, titolo di alta formazione, dottorati di ricerca, master di primo e secondo livello..)</a:t>
            </a:r>
          </a:p>
        </p:txBody>
      </p:sp>
    </p:spTree>
    <p:extLst>
      <p:ext uri="{BB962C8B-B14F-4D97-AF65-F5344CB8AC3E}">
        <p14:creationId xmlns:p14="http://schemas.microsoft.com/office/powerpoint/2010/main" val="1135809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260648"/>
            <a:ext cx="7690048" cy="4536505"/>
          </a:xfrm>
        </p:spPr>
        <p:txBody>
          <a:bodyPr>
            <a:normAutofit fontScale="92500" lnSpcReduction="10000"/>
          </a:bodyPr>
          <a:lstStyle/>
          <a:p>
            <a:pPr marL="514350" indent="-514350" algn="just">
              <a:buAutoNum type="arabicPeriod"/>
            </a:pPr>
            <a:endParaRPr lang="it-IT" sz="2000" dirty="0" smtClean="0"/>
          </a:p>
          <a:p>
            <a:pPr marL="514350" indent="-514350" algn="just">
              <a:buAutoNum type="arabicPeriod"/>
            </a:pPr>
            <a:r>
              <a:rPr lang="it-IT" sz="2000" dirty="0" smtClean="0"/>
              <a:t>Dati </a:t>
            </a:r>
            <a:r>
              <a:rPr lang="it-IT" sz="2000" dirty="0"/>
              <a:t>anagrafici Azienda</a:t>
            </a:r>
          </a:p>
          <a:p>
            <a:pPr marL="514350" indent="-514350" algn="just">
              <a:buAutoNum type="arabicPeriod"/>
            </a:pPr>
            <a:r>
              <a:rPr lang="it-IT" sz="2000" dirty="0"/>
              <a:t>Dati anagrafici apprendista</a:t>
            </a:r>
          </a:p>
          <a:p>
            <a:pPr marL="514350" indent="-514350" algn="just">
              <a:buAutoNum type="arabicPeriod"/>
            </a:pPr>
            <a:r>
              <a:rPr lang="it-IT" sz="2000" dirty="0"/>
              <a:t>Dati Anagrafici Tutor/Referente Aziendale</a:t>
            </a:r>
          </a:p>
          <a:p>
            <a:pPr marL="514350" indent="-514350" algn="just">
              <a:buAutoNum type="arabicPeriod"/>
            </a:pPr>
            <a:r>
              <a:rPr lang="it-IT" sz="2000" dirty="0"/>
              <a:t>Dati contrattuali (inizio rapporto di lavoro, durata, fine periodo formativo, qualifica, livello, orario di lavoro)</a:t>
            </a:r>
          </a:p>
          <a:p>
            <a:pPr marL="514350" indent="-514350" algn="just">
              <a:buAutoNum type="arabicPeriod"/>
            </a:pPr>
            <a:r>
              <a:rPr lang="it-IT" sz="2000" dirty="0"/>
              <a:t>Precedenti esperienze lavorative apprendista</a:t>
            </a:r>
          </a:p>
          <a:p>
            <a:pPr marL="514350" indent="-514350" algn="just">
              <a:buAutoNum type="arabicPeriod"/>
            </a:pPr>
            <a:r>
              <a:rPr lang="it-IT" sz="2000" dirty="0"/>
              <a:t>Profilo professionale lavoratore</a:t>
            </a:r>
          </a:p>
          <a:p>
            <a:pPr marL="514350" indent="-514350" algn="just">
              <a:buAutoNum type="arabicPeriod"/>
            </a:pPr>
            <a:r>
              <a:rPr lang="it-IT" sz="2000" dirty="0"/>
              <a:t>Mansioni e compiti affidati all’apprendista</a:t>
            </a:r>
            <a:endParaRPr lang="it-IT" dirty="0"/>
          </a:p>
          <a:p>
            <a:endParaRPr lang="it-IT" sz="2000" dirty="0" smtClean="0"/>
          </a:p>
          <a:p>
            <a:endParaRPr lang="it-IT" sz="2000" dirty="0"/>
          </a:p>
          <a:p>
            <a:r>
              <a:rPr lang="it-IT" sz="2000" dirty="0" smtClean="0"/>
              <a:t>Il </a:t>
            </a:r>
            <a:r>
              <a:rPr lang="it-IT" sz="2000" dirty="0"/>
              <a:t>piano formativo individuale deve essere redatto in forma scritta all’atto dell’assunzione e dopo le recenti riforme può essere rilasciato in forma sintetica</a:t>
            </a:r>
          </a:p>
          <a:p>
            <a:endParaRPr lang="it-IT" dirty="0"/>
          </a:p>
        </p:txBody>
      </p:sp>
      <p:sp>
        <p:nvSpPr>
          <p:cNvPr id="3" name="Titolo 2"/>
          <p:cNvSpPr>
            <a:spLocks noGrp="1"/>
          </p:cNvSpPr>
          <p:nvPr>
            <p:ph type="title"/>
          </p:nvPr>
        </p:nvSpPr>
        <p:spPr/>
        <p:txBody>
          <a:bodyPr/>
          <a:lstStyle/>
          <a:p>
            <a:pPr algn="ctr"/>
            <a:r>
              <a:rPr lang="it-IT" dirty="0" smtClean="0"/>
              <a:t>PIANO FORMATIVO </a:t>
            </a:r>
            <a:endParaRPr lang="it-IT" dirty="0"/>
          </a:p>
        </p:txBody>
      </p:sp>
      <p:sp>
        <p:nvSpPr>
          <p:cNvPr id="4" name="Segnaposto piè di pagina 3"/>
          <p:cNvSpPr>
            <a:spLocks noGrp="1"/>
          </p:cNvSpPr>
          <p:nvPr>
            <p:ph type="ftr" sz="quarter" idx="12"/>
          </p:nvPr>
        </p:nvSpPr>
        <p:spPr>
          <a:xfrm>
            <a:off x="1835696" y="6154738"/>
            <a:ext cx="5832648" cy="365125"/>
          </a:xfrm>
        </p:spPr>
        <p:txBody>
          <a:bodyPr/>
          <a:lstStyle/>
          <a:p>
            <a:pPr algn="ctr"/>
            <a:r>
              <a:rPr lang="it-IT" dirty="0" smtClean="0"/>
              <a:t>Travagli </a:t>
            </a:r>
            <a:r>
              <a:rPr lang="it-IT" dirty="0" err="1" smtClean="0"/>
              <a:t>d.ssa</a:t>
            </a:r>
            <a:r>
              <a:rPr lang="it-IT" dirty="0" smtClean="0"/>
              <a:t> Angela Consulente del Lavoro -  a.travagli@ferraraimprendo.it – </a:t>
            </a:r>
          </a:p>
          <a:p>
            <a:r>
              <a:rPr lang="it-IT" dirty="0" smtClean="0"/>
              <a:t>		 www.bizzarritravagli.com</a:t>
            </a:r>
            <a:endParaRPr lang="it-IT" dirty="0"/>
          </a:p>
        </p:txBody>
      </p:sp>
    </p:spTree>
    <p:extLst>
      <p:ext uri="{BB962C8B-B14F-4D97-AF65-F5344CB8AC3E}">
        <p14:creationId xmlns:p14="http://schemas.microsoft.com/office/powerpoint/2010/main" val="1472964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11560" y="188640"/>
            <a:ext cx="8064896" cy="4392488"/>
          </a:xfrm>
        </p:spPr>
        <p:txBody>
          <a:bodyPr>
            <a:normAutofit/>
          </a:bodyPr>
          <a:lstStyle/>
          <a:p>
            <a:pPr marL="0" indent="0" algn="just">
              <a:buNone/>
            </a:pPr>
            <a:r>
              <a:rPr lang="it-IT" sz="2000" b="1" dirty="0"/>
              <a:t>1. Formazione trasversale:</a:t>
            </a:r>
          </a:p>
          <a:p>
            <a:pPr marL="0" indent="0" algn="just">
              <a:buNone/>
            </a:pPr>
            <a:r>
              <a:rPr lang="it-IT" sz="2000" dirty="0"/>
              <a:t>la formazione di base è di competenza delle Regioni, che hanno 45 gg di tempo per comunicare all’azienda le modalità di svolgimento della formazione. Questa viene svolta in aula attraverso corsi finanziati dalla Regione e svolti presso Enti accreditati dalla stessa e certificatori</a:t>
            </a:r>
          </a:p>
          <a:p>
            <a:pPr marL="0" indent="0" algn="just">
              <a:buNone/>
            </a:pPr>
            <a:endParaRPr lang="it-IT" sz="2000" b="1" dirty="0" smtClean="0"/>
          </a:p>
          <a:p>
            <a:pPr marL="0" indent="0" algn="just">
              <a:buNone/>
            </a:pPr>
            <a:r>
              <a:rPr lang="it-IT" sz="2000" b="1" dirty="0" smtClean="0"/>
              <a:t>2</a:t>
            </a:r>
            <a:r>
              <a:rPr lang="it-IT" sz="2000" b="1" dirty="0"/>
              <a:t>. </a:t>
            </a:r>
            <a:r>
              <a:rPr lang="it-IT" sz="2000" dirty="0"/>
              <a:t>Formazione in Azienda</a:t>
            </a:r>
            <a:r>
              <a:rPr lang="it-IT" sz="2000" b="1" dirty="0"/>
              <a:t>:</a:t>
            </a:r>
          </a:p>
          <a:p>
            <a:pPr marL="0" indent="0" algn="just">
              <a:buNone/>
            </a:pPr>
            <a:r>
              <a:rPr lang="it-IT" sz="2000" dirty="0"/>
              <a:t>viene svolta in azienda sotto il controllo del tutor e deve essere registrata sul libretto formativo.</a:t>
            </a:r>
          </a:p>
          <a:p>
            <a:pPr marL="0" indent="0" algn="just">
              <a:buNone/>
            </a:pPr>
            <a:r>
              <a:rPr lang="it-IT" sz="2000" dirty="0"/>
              <a:t>Le ore di formazione svolte nel triennio e la distribuzione negli anni sono stabilite dai </a:t>
            </a:r>
            <a:r>
              <a:rPr lang="it-IT" sz="2000" dirty="0" err="1"/>
              <a:t>Ccnl</a:t>
            </a:r>
            <a:r>
              <a:rPr lang="it-IT" sz="2000" dirty="0"/>
              <a:t> di appartenenza.</a:t>
            </a:r>
          </a:p>
          <a:p>
            <a:endParaRPr lang="it-IT" dirty="0"/>
          </a:p>
        </p:txBody>
      </p:sp>
      <p:sp>
        <p:nvSpPr>
          <p:cNvPr id="3" name="Titolo 2"/>
          <p:cNvSpPr>
            <a:spLocks noGrp="1"/>
          </p:cNvSpPr>
          <p:nvPr>
            <p:ph type="title"/>
          </p:nvPr>
        </p:nvSpPr>
        <p:spPr/>
        <p:txBody>
          <a:bodyPr/>
          <a:lstStyle/>
          <a:p>
            <a:r>
              <a:rPr lang="it-IT" sz="4000" dirty="0" smtClean="0"/>
              <a:t>FORMAZIONE DELL’APPRENDISTA</a:t>
            </a:r>
            <a:endParaRPr lang="it-IT" sz="4000" dirty="0"/>
          </a:p>
        </p:txBody>
      </p:sp>
      <p:sp>
        <p:nvSpPr>
          <p:cNvPr id="4" name="Segnaposto piè di pagina 3"/>
          <p:cNvSpPr>
            <a:spLocks noGrp="1"/>
          </p:cNvSpPr>
          <p:nvPr>
            <p:ph type="ftr" sz="quarter" idx="12"/>
          </p:nvPr>
        </p:nvSpPr>
        <p:spPr>
          <a:xfrm>
            <a:off x="1763688" y="6154738"/>
            <a:ext cx="5976664" cy="365125"/>
          </a:xfrm>
        </p:spPr>
        <p:txBody>
          <a:bodyPr/>
          <a:lstStyle/>
          <a:p>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2990417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548680"/>
            <a:ext cx="8352928" cy="4154760"/>
          </a:xfrm>
        </p:spPr>
        <p:txBody>
          <a:bodyPr>
            <a:normAutofit/>
          </a:bodyPr>
          <a:lstStyle/>
          <a:p>
            <a:pPr marL="0" indent="0" algn="just">
              <a:buNone/>
            </a:pPr>
            <a:r>
              <a:rPr lang="it-IT" sz="2000" b="1" dirty="0"/>
              <a:t>1Curriculari: </a:t>
            </a:r>
            <a:r>
              <a:rPr lang="it-IT" sz="2000" dirty="0"/>
              <a:t>inseriti in programmi di alternanza scuola-lavoro (legati alle attività di istituti professionali o inclusi nei piani di studio dell’Università e degli istituti scolastici sulla base di norme regolamentari ovvero esperienze inserite all’interno di un percorso formale di istruzione o di formazione)</a:t>
            </a:r>
          </a:p>
          <a:p>
            <a:pPr marL="0" indent="0" algn="just">
              <a:buNone/>
            </a:pPr>
            <a:endParaRPr lang="it-IT" sz="2000" b="1" dirty="0"/>
          </a:p>
          <a:p>
            <a:pPr marL="0" indent="0" algn="just">
              <a:buNone/>
            </a:pPr>
            <a:r>
              <a:rPr lang="it-IT" sz="2000" b="1" dirty="0"/>
              <a:t>Finalità: </a:t>
            </a:r>
            <a:r>
              <a:rPr lang="it-IT" sz="2000" dirty="0"/>
              <a:t>affinare il processo di apprendimento e di formazione nella modalità dell’alternanza (non ha l’obiettivo dell’inserimento lavorativo ma di un esperienza in un contesto lavorativo – ML nota n.4746/2007 – </a:t>
            </a:r>
            <a:r>
              <a:rPr lang="it-IT" sz="2000" dirty="0" err="1"/>
              <a:t>circ.n</a:t>
            </a:r>
            <a:r>
              <a:rPr lang="it-IT" sz="2000" dirty="0"/>
              <a:t>. 24/2011)</a:t>
            </a:r>
          </a:p>
          <a:p>
            <a:pPr marL="0" indent="0" algn="just">
              <a:buNone/>
            </a:pPr>
            <a:endParaRPr lang="it-IT" dirty="0"/>
          </a:p>
        </p:txBody>
      </p:sp>
      <p:sp>
        <p:nvSpPr>
          <p:cNvPr id="3" name="Titolo 2"/>
          <p:cNvSpPr>
            <a:spLocks noGrp="1"/>
          </p:cNvSpPr>
          <p:nvPr>
            <p:ph type="title"/>
          </p:nvPr>
        </p:nvSpPr>
        <p:spPr>
          <a:xfrm rot="10800000" flipV="1">
            <a:off x="827584" y="4978944"/>
            <a:ext cx="7526490" cy="1013859"/>
          </a:xfrm>
        </p:spPr>
        <p:txBody>
          <a:bodyPr/>
          <a:lstStyle/>
          <a:p>
            <a:r>
              <a:rPr lang="it-IT" sz="3600" dirty="0" smtClean="0"/>
              <a:t>TIROCINI FORMATIVI, STAGIONALI , DI INSERIMENTO</a:t>
            </a:r>
            <a:endParaRPr lang="it-IT" sz="3600" dirty="0"/>
          </a:p>
        </p:txBody>
      </p:sp>
      <p:sp>
        <p:nvSpPr>
          <p:cNvPr id="4" name="Segnaposto piè di pagina 3"/>
          <p:cNvSpPr>
            <a:spLocks noGrp="1"/>
          </p:cNvSpPr>
          <p:nvPr>
            <p:ph type="ftr" sz="quarter" idx="12"/>
          </p:nvPr>
        </p:nvSpPr>
        <p:spPr>
          <a:xfrm>
            <a:off x="2123728" y="6093296"/>
            <a:ext cx="5400600" cy="648072"/>
          </a:xfrm>
          <a:solidFill>
            <a:schemeClr val="accent2"/>
          </a:solidFill>
        </p:spPr>
        <p:txBody>
          <a:bodyPr/>
          <a:lstStyle/>
          <a:p>
            <a:r>
              <a:rPr lang="it-IT" dirty="0" smtClean="0"/>
              <a:t>Travagli </a:t>
            </a:r>
            <a:r>
              <a:rPr lang="it-IT" dirty="0" err="1" smtClean="0"/>
              <a:t>d.ssa</a:t>
            </a:r>
            <a:r>
              <a:rPr lang="it-IT" dirty="0" smtClean="0"/>
              <a:t> Angela Consulente del Lavoro -  a.travagli@ferraraimprendo.it - 	</a:t>
            </a:r>
            <a:r>
              <a:rPr lang="it-IT" dirty="0"/>
              <a:t>	</a:t>
            </a:r>
            <a:r>
              <a:rPr lang="it-IT" dirty="0" smtClean="0"/>
              <a:t>www.bizzarritravagli.com</a:t>
            </a:r>
            <a:endParaRPr lang="it-IT" dirty="0"/>
          </a:p>
        </p:txBody>
      </p:sp>
    </p:spTree>
    <p:extLst>
      <p:ext uri="{BB962C8B-B14F-4D97-AF65-F5344CB8AC3E}">
        <p14:creationId xmlns:p14="http://schemas.microsoft.com/office/powerpoint/2010/main" val="4043937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260648"/>
            <a:ext cx="7474024" cy="4536503"/>
          </a:xfrm>
        </p:spPr>
        <p:txBody>
          <a:bodyPr>
            <a:normAutofit/>
          </a:bodyPr>
          <a:lstStyle/>
          <a:p>
            <a:pPr marL="0" indent="0">
              <a:buNone/>
            </a:pPr>
            <a:r>
              <a:rPr lang="it-IT" sz="2000" b="1" dirty="0"/>
              <a:t>Tirocinio formativo e di orientamento:</a:t>
            </a:r>
          </a:p>
          <a:p>
            <a:pPr marL="0" indent="0" algn="just">
              <a:buNone/>
            </a:pPr>
            <a:r>
              <a:rPr lang="it-IT" sz="2000" dirty="0"/>
              <a:t>Finalizzati ad agevolare le scelte professionali e </a:t>
            </a:r>
            <a:r>
              <a:rPr lang="it-IT" sz="2000" dirty="0" smtClean="0"/>
              <a:t>l’</a:t>
            </a:r>
            <a:r>
              <a:rPr lang="it-IT" sz="2000" dirty="0" err="1" smtClean="0"/>
              <a:t>occupabilità</a:t>
            </a:r>
            <a:r>
              <a:rPr lang="it-IT" sz="2000" dirty="0" smtClean="0"/>
              <a:t> </a:t>
            </a:r>
            <a:r>
              <a:rPr lang="it-IT" sz="2000" dirty="0"/>
              <a:t>dei giovani nel percorso di transizione tra scuola e lavoro mediante contatto con il mondo del lavoro, i destinatari sono soggetti che hanno conseguito un titolo di studio entro i 12 mesi (neo diplomati, neo laureati)</a:t>
            </a:r>
          </a:p>
          <a:p>
            <a:pPr marL="0" indent="0" algn="just">
              <a:buNone/>
            </a:pPr>
            <a:endParaRPr lang="it-IT" sz="2000" b="1" dirty="0"/>
          </a:p>
          <a:p>
            <a:pPr marL="0" indent="0" algn="just">
              <a:buNone/>
            </a:pPr>
            <a:r>
              <a:rPr lang="it-IT" sz="2000" b="1" dirty="0"/>
              <a:t>Tirocini di inserimento  o reinserimento:</a:t>
            </a:r>
          </a:p>
          <a:p>
            <a:pPr marL="0" indent="0" algn="just">
              <a:buNone/>
            </a:pPr>
            <a:r>
              <a:rPr lang="it-IT" sz="2000" dirty="0"/>
              <a:t>Finalizzati a percorsi di inserimento o reinserimento  nel mondo del lavoro di persone disoccupate, inoccupate o in regime di ammortizzatori sociali. </a:t>
            </a:r>
          </a:p>
          <a:p>
            <a:endParaRPr lang="it-IT" dirty="0"/>
          </a:p>
        </p:txBody>
      </p:sp>
      <p:sp>
        <p:nvSpPr>
          <p:cNvPr id="3" name="Titolo 2"/>
          <p:cNvSpPr>
            <a:spLocks noGrp="1"/>
          </p:cNvSpPr>
          <p:nvPr>
            <p:ph type="title"/>
          </p:nvPr>
        </p:nvSpPr>
        <p:spPr/>
        <p:txBody>
          <a:bodyPr/>
          <a:lstStyle/>
          <a:p>
            <a:r>
              <a:rPr lang="it-IT" sz="3600" dirty="0" smtClean="0"/>
              <a:t>TIROCINI NON CURRICULARI</a:t>
            </a:r>
            <a:endParaRPr lang="it-IT" sz="3600" dirty="0"/>
          </a:p>
        </p:txBody>
      </p:sp>
      <p:sp>
        <p:nvSpPr>
          <p:cNvPr id="4" name="Segnaposto piè di pagina 3"/>
          <p:cNvSpPr>
            <a:spLocks noGrp="1"/>
          </p:cNvSpPr>
          <p:nvPr>
            <p:ph type="ftr" sz="quarter" idx="12"/>
          </p:nvPr>
        </p:nvSpPr>
        <p:spPr>
          <a:xfrm>
            <a:off x="1619672" y="6154738"/>
            <a:ext cx="5472608"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210882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188640"/>
            <a:ext cx="7906072" cy="4608512"/>
          </a:xfrm>
        </p:spPr>
        <p:txBody>
          <a:bodyPr>
            <a:normAutofit/>
          </a:bodyPr>
          <a:lstStyle/>
          <a:p>
            <a:pPr marL="0" indent="0" algn="just">
              <a:buNone/>
            </a:pPr>
            <a:r>
              <a:rPr lang="it-IT" sz="2000" b="1" dirty="0"/>
              <a:t>Tirocini in favore di persone svantaggiate:</a:t>
            </a:r>
          </a:p>
          <a:p>
            <a:pPr marL="0" indent="0" algn="just">
              <a:buNone/>
            </a:pPr>
            <a:r>
              <a:rPr lang="it-IT" sz="2000" dirty="0"/>
              <a:t>Disabili, richiedenti asilo, titolari di protezione internazionale, invalidi</a:t>
            </a:r>
          </a:p>
          <a:p>
            <a:pPr marL="0" indent="0" algn="just">
              <a:buNone/>
            </a:pPr>
            <a:r>
              <a:rPr lang="it-IT" sz="2000" b="1" dirty="0"/>
              <a:t>Tirocini stagionali</a:t>
            </a:r>
          </a:p>
          <a:p>
            <a:pPr marL="0" indent="0" algn="just">
              <a:buNone/>
            </a:pPr>
            <a:r>
              <a:rPr lang="it-IT" sz="2000" dirty="0"/>
              <a:t>Svolti in determinati periodi dell’anno</a:t>
            </a:r>
          </a:p>
          <a:p>
            <a:pPr marL="0" indent="0" algn="just">
              <a:buNone/>
            </a:pPr>
            <a:endParaRPr lang="it-IT" sz="2000" b="1" dirty="0" smtClean="0"/>
          </a:p>
          <a:p>
            <a:pPr marL="0" indent="0" algn="just">
              <a:buNone/>
            </a:pPr>
            <a:r>
              <a:rPr lang="it-IT" sz="2000" b="1" dirty="0" smtClean="0"/>
              <a:t>Durata</a:t>
            </a:r>
            <a:r>
              <a:rPr lang="it-IT" sz="2000" b="1" dirty="0"/>
              <a:t>:</a:t>
            </a:r>
            <a:endParaRPr lang="it-IT" sz="2000" dirty="0"/>
          </a:p>
          <a:p>
            <a:pPr marL="0" indent="0" algn="just">
              <a:buNone/>
            </a:pPr>
            <a:r>
              <a:rPr lang="it-IT" sz="2000" dirty="0"/>
              <a:t> - Tirocini formativi e di orientamento	</a:t>
            </a:r>
            <a:r>
              <a:rPr lang="it-IT" sz="2000" dirty="0" smtClean="0"/>
              <a:t>	6mesi</a:t>
            </a:r>
            <a:endParaRPr lang="it-IT" sz="2000" dirty="0"/>
          </a:p>
          <a:p>
            <a:pPr marL="0" indent="0" algn="just">
              <a:buNone/>
            </a:pPr>
            <a:r>
              <a:rPr lang="it-IT" sz="2000" dirty="0"/>
              <a:t> - Tirocini di inserimento e reinserimento	12mesi</a:t>
            </a:r>
          </a:p>
          <a:p>
            <a:pPr marL="0" indent="0" algn="just">
              <a:buNone/>
            </a:pPr>
            <a:r>
              <a:rPr lang="it-IT" sz="2000" dirty="0"/>
              <a:t> - Tirocini in favore di soggetti svantaggiati	12mesi</a:t>
            </a:r>
          </a:p>
          <a:p>
            <a:pPr marL="0" indent="0" algn="just">
              <a:buNone/>
            </a:pPr>
            <a:r>
              <a:rPr lang="it-IT" sz="2000" dirty="0"/>
              <a:t> - Tirocini in favore di disabili			24mesi</a:t>
            </a:r>
          </a:p>
          <a:p>
            <a:endParaRPr lang="it-IT" dirty="0"/>
          </a:p>
        </p:txBody>
      </p:sp>
      <p:sp>
        <p:nvSpPr>
          <p:cNvPr id="3" name="Titolo 2"/>
          <p:cNvSpPr>
            <a:spLocks noGrp="1"/>
          </p:cNvSpPr>
          <p:nvPr>
            <p:ph type="title"/>
          </p:nvPr>
        </p:nvSpPr>
        <p:spPr/>
        <p:txBody>
          <a:bodyPr/>
          <a:lstStyle/>
          <a:p>
            <a:pPr algn="ctr"/>
            <a:r>
              <a:rPr lang="it-IT" sz="4000" dirty="0" smtClean="0"/>
              <a:t>TIROCINIO</a:t>
            </a:r>
            <a:endParaRPr lang="it-IT" sz="4000" dirty="0"/>
          </a:p>
        </p:txBody>
      </p:sp>
      <p:sp>
        <p:nvSpPr>
          <p:cNvPr id="4" name="Segnaposto piè di pagina 3"/>
          <p:cNvSpPr>
            <a:spLocks noGrp="1"/>
          </p:cNvSpPr>
          <p:nvPr>
            <p:ph type="ftr" sz="quarter" idx="12"/>
          </p:nvPr>
        </p:nvSpPr>
        <p:spPr>
          <a:xfrm>
            <a:off x="1547664" y="6237312"/>
            <a:ext cx="597666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2456125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16632"/>
            <a:ext cx="7762056" cy="4968551"/>
          </a:xfrm>
        </p:spPr>
        <p:txBody>
          <a:bodyPr>
            <a:normAutofit/>
          </a:bodyPr>
          <a:lstStyle/>
          <a:p>
            <a:pPr marL="457200" indent="-457200">
              <a:buFont typeface="Arial" panose="020B0604020202020204" pitchFamily="34" charset="0"/>
              <a:buAutoNum type="arabicPeriod"/>
            </a:pPr>
            <a:r>
              <a:rPr lang="it-IT" sz="2000" dirty="0"/>
              <a:t>Enti promotori</a:t>
            </a:r>
          </a:p>
          <a:p>
            <a:pPr marL="457200" indent="-457200">
              <a:buAutoNum type="arabicPeriod"/>
            </a:pPr>
            <a:r>
              <a:rPr lang="it-IT" sz="2000" dirty="0"/>
              <a:t>Progetto formativo</a:t>
            </a:r>
          </a:p>
          <a:p>
            <a:pPr marL="457200" indent="-457200">
              <a:buAutoNum type="arabicPeriod"/>
            </a:pPr>
            <a:r>
              <a:rPr lang="it-IT" sz="2000" dirty="0"/>
              <a:t>Elementi descrittivi del tirocinio (tipologia)</a:t>
            </a:r>
          </a:p>
          <a:p>
            <a:pPr marL="457200" indent="-457200">
              <a:buAutoNum type="arabicPeriod"/>
            </a:pPr>
            <a:r>
              <a:rPr lang="it-IT" sz="2000" dirty="0"/>
              <a:t>Dati soggetto ospitante</a:t>
            </a:r>
          </a:p>
          <a:p>
            <a:pPr marL="457200" indent="-457200">
              <a:buAutoNum type="arabicPeriod"/>
            </a:pPr>
            <a:r>
              <a:rPr lang="it-IT" sz="2000" dirty="0"/>
              <a:t>Dati tirocinante</a:t>
            </a:r>
          </a:p>
          <a:p>
            <a:pPr marL="457200" indent="-457200">
              <a:buAutoNum type="arabicPeriod"/>
            </a:pPr>
            <a:r>
              <a:rPr lang="it-IT" sz="2000" dirty="0"/>
              <a:t>Dati Tutor</a:t>
            </a:r>
          </a:p>
          <a:p>
            <a:pPr marL="457200" indent="-457200">
              <a:buAutoNum type="arabicPeriod"/>
            </a:pPr>
            <a:r>
              <a:rPr lang="it-IT" sz="2000" dirty="0"/>
              <a:t>Attivazione e comunicazione al Centro per l’impiego</a:t>
            </a:r>
          </a:p>
          <a:p>
            <a:pPr marL="457200" indent="-457200">
              <a:buAutoNum type="arabicPeriod"/>
            </a:pPr>
            <a:r>
              <a:rPr lang="it-IT" sz="2000" dirty="0"/>
              <a:t>Assicurazione</a:t>
            </a:r>
          </a:p>
          <a:p>
            <a:pPr marL="457200" indent="-457200">
              <a:buAutoNum type="arabicPeriod"/>
            </a:pPr>
            <a:r>
              <a:rPr lang="it-IT" sz="2000" dirty="0"/>
              <a:t>Certificazione delle competenze</a:t>
            </a:r>
          </a:p>
          <a:p>
            <a:pPr marL="457200" indent="-457200">
              <a:buAutoNum type="arabicPeriod"/>
            </a:pPr>
            <a:r>
              <a:rPr lang="it-IT" sz="2000" dirty="0"/>
              <a:t>Indennità di partecipazione</a:t>
            </a:r>
          </a:p>
          <a:p>
            <a:endParaRPr lang="it-IT" dirty="0"/>
          </a:p>
        </p:txBody>
      </p:sp>
      <p:sp>
        <p:nvSpPr>
          <p:cNvPr id="3" name="Titolo 2"/>
          <p:cNvSpPr>
            <a:spLocks noGrp="1"/>
          </p:cNvSpPr>
          <p:nvPr>
            <p:ph type="title"/>
          </p:nvPr>
        </p:nvSpPr>
        <p:spPr/>
        <p:txBody>
          <a:bodyPr/>
          <a:lstStyle/>
          <a:p>
            <a:pPr algn="ctr"/>
            <a:r>
              <a:rPr lang="it-IT" sz="4000" dirty="0" smtClean="0"/>
              <a:t>ATTIVAZIONE TIROCINIO</a:t>
            </a:r>
            <a:endParaRPr lang="it-IT" sz="4000" dirty="0"/>
          </a:p>
        </p:txBody>
      </p:sp>
      <p:sp>
        <p:nvSpPr>
          <p:cNvPr id="4" name="Segnaposto piè di pagina 3"/>
          <p:cNvSpPr>
            <a:spLocks noGrp="1"/>
          </p:cNvSpPr>
          <p:nvPr>
            <p:ph type="ftr" sz="quarter" idx="12"/>
          </p:nvPr>
        </p:nvSpPr>
        <p:spPr>
          <a:xfrm>
            <a:off x="1907704" y="6154738"/>
            <a:ext cx="525658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4147557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116632"/>
            <a:ext cx="8712968" cy="4536504"/>
          </a:xfrm>
        </p:spPr>
        <p:txBody>
          <a:bodyPr>
            <a:normAutofit fontScale="85000" lnSpcReduction="10000"/>
          </a:bodyPr>
          <a:lstStyle/>
          <a:p>
            <a:pPr marL="0" indent="0" algn="just">
              <a:buNone/>
            </a:pPr>
            <a:r>
              <a:rPr lang="it-IT" sz="2400" b="1" dirty="0"/>
              <a:t>Destinatari dell’incentivo</a:t>
            </a:r>
          </a:p>
          <a:p>
            <a:pPr marL="0" indent="0" algn="just">
              <a:buNone/>
            </a:pPr>
            <a:r>
              <a:rPr lang="it-IT" sz="2400" dirty="0"/>
              <a:t>Datori di lavoro privati che assumono giovani registrati al «Programma Garanzia giovani» di età compresa tra i 15 ed i 29 anni (16 compiuti all’atto dell’assunzione – anche 30 compiuti all’atto dell’assunzione)</a:t>
            </a:r>
          </a:p>
          <a:p>
            <a:pPr marL="0" indent="0" algn="just">
              <a:buNone/>
            </a:pPr>
            <a:r>
              <a:rPr lang="it-IT" sz="2400" b="1" dirty="0"/>
              <a:t>Minorenni </a:t>
            </a:r>
            <a:r>
              <a:rPr lang="it-IT" sz="2400" dirty="0"/>
              <a:t>assolvimento dell’obbligo scolastico</a:t>
            </a:r>
          </a:p>
          <a:p>
            <a:pPr marL="0" indent="0" algn="just">
              <a:buNone/>
            </a:pPr>
            <a:endParaRPr lang="it-IT" sz="2400" b="1" dirty="0" smtClean="0"/>
          </a:p>
          <a:p>
            <a:pPr marL="0" indent="0" algn="just">
              <a:buNone/>
            </a:pPr>
            <a:r>
              <a:rPr lang="it-IT" sz="2400" b="1" dirty="0" smtClean="0"/>
              <a:t>Destinatari </a:t>
            </a:r>
            <a:r>
              <a:rPr lang="it-IT" sz="2400" b="1" dirty="0"/>
              <a:t>: </a:t>
            </a:r>
            <a:r>
              <a:rPr lang="it-IT" sz="2400" dirty="0"/>
              <a:t>disoccupati e non inseriti in un percorso formativo  - NEET</a:t>
            </a:r>
          </a:p>
          <a:p>
            <a:pPr marL="0" indent="0" algn="just">
              <a:buNone/>
            </a:pPr>
            <a:r>
              <a:rPr lang="it-IT" sz="2400" b="1" dirty="0"/>
              <a:t>Periodo: </a:t>
            </a:r>
            <a:r>
              <a:rPr lang="it-IT" sz="2400" dirty="0"/>
              <a:t>01/05/14 – 30/06/17</a:t>
            </a:r>
          </a:p>
          <a:p>
            <a:pPr marL="0" indent="0" algn="just">
              <a:buNone/>
            </a:pPr>
            <a:r>
              <a:rPr lang="it-IT" sz="2400" b="1" dirty="0"/>
              <a:t>Modalità di assunzione: </a:t>
            </a:r>
            <a:r>
              <a:rPr lang="it-IT" sz="2400" dirty="0"/>
              <a:t>T.D. più 6 mesi – T.I. –T.P. + 60% - Soci cooperative – Intermittenti – </a:t>
            </a:r>
            <a:r>
              <a:rPr lang="it-IT" sz="2400" dirty="0" err="1"/>
              <a:t>App</a:t>
            </a:r>
            <a:r>
              <a:rPr lang="it-IT" sz="2400" dirty="0"/>
              <a:t>. professionalizzante</a:t>
            </a:r>
          </a:p>
          <a:p>
            <a:pPr marL="0" indent="0" algn="just">
              <a:buNone/>
            </a:pPr>
            <a:endParaRPr lang="it-IT" sz="2400" b="1" dirty="0" smtClean="0"/>
          </a:p>
          <a:p>
            <a:pPr marL="0" indent="0" algn="just">
              <a:buNone/>
            </a:pPr>
            <a:r>
              <a:rPr lang="it-IT" sz="2400" b="1" dirty="0" smtClean="0"/>
              <a:t>Domanda</a:t>
            </a:r>
            <a:r>
              <a:rPr lang="it-IT" sz="2400" b="1" dirty="0"/>
              <a:t>: </a:t>
            </a:r>
            <a:r>
              <a:rPr lang="it-IT" sz="2400" dirty="0"/>
              <a:t>Presso l’Inps procedura </a:t>
            </a:r>
            <a:r>
              <a:rPr lang="it-IT" sz="2400" dirty="0" err="1"/>
              <a:t>Gagi</a:t>
            </a:r>
            <a:endParaRPr lang="it-IT" sz="2400" dirty="0"/>
          </a:p>
          <a:p>
            <a:pPr marL="0" indent="0" algn="just">
              <a:buNone/>
            </a:pPr>
            <a:r>
              <a:rPr lang="it-IT" sz="2400" b="1" dirty="0"/>
              <a:t>Misura dell’incentivo: </a:t>
            </a:r>
            <a:r>
              <a:rPr lang="it-IT" sz="2400" dirty="0"/>
              <a:t>In base al profilo del lavoratore</a:t>
            </a:r>
          </a:p>
          <a:p>
            <a:endParaRPr lang="it-IT" dirty="0"/>
          </a:p>
        </p:txBody>
      </p:sp>
      <p:sp>
        <p:nvSpPr>
          <p:cNvPr id="3" name="Titolo 2"/>
          <p:cNvSpPr>
            <a:spLocks noGrp="1"/>
          </p:cNvSpPr>
          <p:nvPr>
            <p:ph type="title"/>
          </p:nvPr>
        </p:nvSpPr>
        <p:spPr>
          <a:xfrm>
            <a:off x="777240" y="4797152"/>
            <a:ext cx="7543800" cy="1152128"/>
          </a:xfrm>
        </p:spPr>
        <p:txBody>
          <a:bodyPr/>
          <a:lstStyle/>
          <a:p>
            <a:r>
              <a:rPr lang="it-IT" sz="4000" dirty="0" smtClean="0"/>
              <a:t>TIROCINIO IN GARANZIA GIOVANI</a:t>
            </a:r>
            <a:endParaRPr lang="it-IT" sz="4000" dirty="0"/>
          </a:p>
        </p:txBody>
      </p:sp>
      <p:sp>
        <p:nvSpPr>
          <p:cNvPr id="4" name="Segnaposto piè di pagina 3"/>
          <p:cNvSpPr>
            <a:spLocks noGrp="1"/>
          </p:cNvSpPr>
          <p:nvPr>
            <p:ph type="ftr" sz="quarter" idx="12"/>
          </p:nvPr>
        </p:nvSpPr>
        <p:spPr>
          <a:xfrm>
            <a:off x="1907704" y="6021288"/>
            <a:ext cx="5148064"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Tree>
    <p:extLst>
      <p:ext uri="{BB962C8B-B14F-4D97-AF65-F5344CB8AC3E}">
        <p14:creationId xmlns:p14="http://schemas.microsoft.com/office/powerpoint/2010/main" val="22841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43608" y="188640"/>
            <a:ext cx="7176120" cy="4536504"/>
          </a:xfrm>
        </p:spPr>
        <p:txBody>
          <a:bodyPr>
            <a:normAutofit/>
          </a:bodyPr>
          <a:lstStyle/>
          <a:p>
            <a:pPr lvl="8"/>
            <a:r>
              <a:rPr lang="it-IT" sz="3200" b="1" i="1" dirty="0" smtClean="0">
                <a:effectLst/>
              </a:rPr>
              <a:t>Nozione di </a:t>
            </a:r>
            <a:r>
              <a:rPr lang="it-IT" sz="3200" b="1" i="1" dirty="0">
                <a:effectLst/>
              </a:rPr>
              <a:t>lavoro subordinato</a:t>
            </a:r>
          </a:p>
          <a:p>
            <a:pPr algn="just"/>
            <a:r>
              <a:rPr lang="it-IT" sz="3000" dirty="0"/>
              <a:t>Art. 2094 C.c. è prestatore di lavoro subordinato colui che si obbliga, dietro retribuzione, a prestare lavoro intellettuale o manuale alle dipendenze e sotto la direzione di un altro soggetto che assume su di sé l’organizzazione, il risultato ed il rischio di tale lavoro</a:t>
            </a:r>
            <a:endParaRPr lang="it-IT" sz="3000" dirty="0">
              <a:effectLst/>
            </a:endParaRPr>
          </a:p>
          <a:p>
            <a:endParaRPr lang="it-IT" dirty="0"/>
          </a:p>
        </p:txBody>
      </p:sp>
      <p:sp>
        <p:nvSpPr>
          <p:cNvPr id="3" name="Titolo 2"/>
          <p:cNvSpPr>
            <a:spLocks noGrp="1"/>
          </p:cNvSpPr>
          <p:nvPr>
            <p:ph type="title"/>
          </p:nvPr>
        </p:nvSpPr>
        <p:spPr>
          <a:xfrm>
            <a:off x="1403648" y="4876800"/>
            <a:ext cx="6917392" cy="914400"/>
          </a:xfrm>
        </p:spPr>
        <p:txBody>
          <a:bodyPr/>
          <a:lstStyle/>
          <a:p>
            <a:r>
              <a:rPr lang="it-IT" dirty="0" smtClean="0"/>
              <a:t> </a:t>
            </a:r>
            <a:r>
              <a:rPr lang="it-IT" sz="4000" dirty="0" smtClean="0"/>
              <a:t>LAVORO SUBORDINATO</a:t>
            </a:r>
            <a:endParaRPr lang="it-IT" sz="4000" dirty="0"/>
          </a:p>
        </p:txBody>
      </p:sp>
      <p:sp>
        <p:nvSpPr>
          <p:cNvPr id="4" name="Segnaposto piè di pagina 3"/>
          <p:cNvSpPr>
            <a:spLocks noGrp="1"/>
          </p:cNvSpPr>
          <p:nvPr>
            <p:ph type="ftr" sz="quarter" idx="12"/>
          </p:nvPr>
        </p:nvSpPr>
        <p:spPr>
          <a:xfrm>
            <a:off x="2195736" y="6165304"/>
            <a:ext cx="5400600" cy="365125"/>
          </a:xfrm>
        </p:spPr>
        <p:txBody>
          <a:bodyPr/>
          <a:lstStyle/>
          <a:p>
            <a:r>
              <a:rPr lang="it-IT" b="1" dirty="0" smtClean="0"/>
              <a:t>Travagli </a:t>
            </a:r>
            <a:r>
              <a:rPr lang="it-IT" b="1" dirty="0" err="1" smtClean="0"/>
              <a:t>d.ssa</a:t>
            </a:r>
            <a:r>
              <a:rPr lang="it-IT" b="1" dirty="0" smtClean="0"/>
              <a:t> Angela Consulente del Lavoro -  a.travagli@ferraraimprendo.it – </a:t>
            </a:r>
          </a:p>
          <a:p>
            <a:r>
              <a:rPr lang="it-IT" b="1" dirty="0"/>
              <a:t>	</a:t>
            </a:r>
            <a:r>
              <a:rPr lang="it-IT" b="1" dirty="0" smtClean="0"/>
              <a:t>	www.bizzarritravagli.com</a:t>
            </a:r>
            <a:endParaRPr lang="it-IT" b="1" dirty="0"/>
          </a:p>
        </p:txBody>
      </p:sp>
    </p:spTree>
    <p:extLst>
      <p:ext uri="{BB962C8B-B14F-4D97-AF65-F5344CB8AC3E}">
        <p14:creationId xmlns:p14="http://schemas.microsoft.com/office/powerpoint/2010/main" val="3718618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1266217889"/>
              </p:ext>
            </p:extLst>
          </p:nvPr>
        </p:nvGraphicFramePr>
        <p:xfrm>
          <a:off x="1619672" y="692696"/>
          <a:ext cx="6096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olo 2"/>
          <p:cNvSpPr>
            <a:spLocks noGrp="1"/>
          </p:cNvSpPr>
          <p:nvPr>
            <p:ph type="title"/>
          </p:nvPr>
        </p:nvSpPr>
        <p:spPr>
          <a:xfrm>
            <a:off x="777240" y="4509120"/>
            <a:ext cx="7543800" cy="1282080"/>
          </a:xfrm>
        </p:spPr>
        <p:txBody>
          <a:bodyPr/>
          <a:lstStyle/>
          <a:p>
            <a:pPr algn="ctr"/>
            <a:r>
              <a:rPr lang="it-IT" sz="3200" dirty="0" smtClean="0"/>
              <a:t>I CONTRATTI DI LAVORO IN PRATICA E ISTITUTI COMPETENTI</a:t>
            </a:r>
            <a:endParaRPr lang="it-IT" sz="3200" dirty="0"/>
          </a:p>
        </p:txBody>
      </p:sp>
      <p:sp>
        <p:nvSpPr>
          <p:cNvPr id="4" name="Segnaposto piè di pagina 3"/>
          <p:cNvSpPr>
            <a:spLocks noGrp="1"/>
          </p:cNvSpPr>
          <p:nvPr>
            <p:ph type="ftr" sz="quarter" idx="12"/>
          </p:nvPr>
        </p:nvSpPr>
        <p:spPr>
          <a:xfrm>
            <a:off x="1907704" y="6154738"/>
            <a:ext cx="5760640" cy="365125"/>
          </a:xfrm>
        </p:spPr>
        <p:txBody>
          <a:bodyPr/>
          <a:lstStyle/>
          <a:p>
            <a:r>
              <a:rPr lang="it-IT" dirty="0" smtClean="0"/>
              <a:t>Travagli </a:t>
            </a:r>
            <a:r>
              <a:rPr lang="it-IT" dirty="0" err="1" smtClean="0"/>
              <a:t>d.ssa</a:t>
            </a:r>
            <a:r>
              <a:rPr lang="it-IT" dirty="0" smtClean="0"/>
              <a:t> Angela Consulente del Lavoro -  a.travagli@ferraraimprendo.it – </a:t>
            </a:r>
          </a:p>
          <a:p>
            <a:pPr algn="ctr"/>
            <a:r>
              <a:rPr lang="it-IT" dirty="0" smtClean="0"/>
              <a:t>www.bizzarritravagli.com</a:t>
            </a:r>
            <a:endParaRPr lang="it-IT" dirty="0"/>
          </a:p>
        </p:txBody>
      </p:sp>
    </p:spTree>
    <p:extLst>
      <p:ext uri="{BB962C8B-B14F-4D97-AF65-F5344CB8AC3E}">
        <p14:creationId xmlns:p14="http://schemas.microsoft.com/office/powerpoint/2010/main" val="1668175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116632"/>
            <a:ext cx="7474024" cy="4680521"/>
          </a:xfrm>
        </p:spPr>
        <p:txBody>
          <a:bodyPr/>
          <a:lstStyle/>
          <a:p>
            <a:pPr marL="457200" indent="-457200">
              <a:buAutoNum type="arabicPeriod"/>
            </a:pPr>
            <a:r>
              <a:rPr lang="it-IT" sz="2800" dirty="0"/>
              <a:t>Assunzione di un </a:t>
            </a:r>
            <a:r>
              <a:rPr lang="it-IT" sz="2800" b="1" dirty="0"/>
              <a:t>apprendista cuoco</a:t>
            </a:r>
          </a:p>
          <a:p>
            <a:pPr marL="457200" indent="-457200">
              <a:buAutoNum type="arabicPeriod"/>
            </a:pPr>
            <a:endParaRPr lang="it-IT" sz="2800" b="1" dirty="0"/>
          </a:p>
          <a:p>
            <a:pPr marL="457200" indent="-457200">
              <a:buAutoNum type="arabicPeriod"/>
            </a:pPr>
            <a:r>
              <a:rPr lang="it-IT" sz="2800" dirty="0"/>
              <a:t>Il </a:t>
            </a:r>
            <a:r>
              <a:rPr lang="it-IT" sz="2800" dirty="0" err="1"/>
              <a:t>Ccnl</a:t>
            </a:r>
            <a:r>
              <a:rPr lang="it-IT" sz="2800" dirty="0"/>
              <a:t> applicato è </a:t>
            </a:r>
            <a:r>
              <a:rPr lang="it-IT" sz="2800" b="1" dirty="0"/>
              <a:t>Turismo Pubblici Esercizi minori – Confcommercio</a:t>
            </a:r>
          </a:p>
          <a:p>
            <a:pPr marL="457200" indent="-457200">
              <a:buAutoNum type="arabicPeriod"/>
            </a:pPr>
            <a:endParaRPr lang="it-IT" sz="2800" b="1" dirty="0"/>
          </a:p>
          <a:p>
            <a:pPr marL="457200" indent="-457200">
              <a:buAutoNum type="arabicPeriod"/>
            </a:pPr>
            <a:r>
              <a:rPr lang="it-IT" sz="2800" dirty="0"/>
              <a:t>La </a:t>
            </a:r>
            <a:r>
              <a:rPr lang="it-IT" sz="2800" b="1" dirty="0"/>
              <a:t>Disciplina</a:t>
            </a:r>
            <a:r>
              <a:rPr lang="it-IT" sz="2800" dirty="0"/>
              <a:t> dell’apprendistato nel </a:t>
            </a:r>
            <a:r>
              <a:rPr lang="it-IT" sz="2800" dirty="0" err="1"/>
              <a:t>Ccnl</a:t>
            </a:r>
            <a:r>
              <a:rPr lang="it-IT" sz="2800" dirty="0"/>
              <a:t> di categoria</a:t>
            </a:r>
          </a:p>
          <a:p>
            <a:pPr marL="457200" indent="-457200">
              <a:buAutoNum type="arabicPeriod"/>
            </a:pPr>
            <a:endParaRPr lang="it-IT" sz="2800" b="1" dirty="0"/>
          </a:p>
          <a:p>
            <a:pPr marL="457200" indent="-457200">
              <a:buAutoNum type="arabicPeriod"/>
            </a:pPr>
            <a:r>
              <a:rPr lang="it-IT" sz="2800" b="1" dirty="0"/>
              <a:t>Trattamento economico</a:t>
            </a:r>
          </a:p>
          <a:p>
            <a:endParaRPr lang="it-IT" dirty="0"/>
          </a:p>
        </p:txBody>
      </p:sp>
      <p:sp>
        <p:nvSpPr>
          <p:cNvPr id="3" name="Titolo 2"/>
          <p:cNvSpPr>
            <a:spLocks noGrp="1"/>
          </p:cNvSpPr>
          <p:nvPr>
            <p:ph type="title"/>
          </p:nvPr>
        </p:nvSpPr>
        <p:spPr/>
        <p:txBody>
          <a:bodyPr/>
          <a:lstStyle/>
          <a:p>
            <a:pPr algn="ctr"/>
            <a:r>
              <a:rPr lang="it-IT" sz="4000" dirty="0" smtClean="0"/>
              <a:t>ESEMPIO PRATICO </a:t>
            </a:r>
            <a:endParaRPr lang="it-IT" sz="4000" dirty="0"/>
          </a:p>
        </p:txBody>
      </p:sp>
      <p:sp>
        <p:nvSpPr>
          <p:cNvPr id="4" name="Segnaposto piè di pagina 3"/>
          <p:cNvSpPr>
            <a:spLocks noGrp="1"/>
          </p:cNvSpPr>
          <p:nvPr>
            <p:ph type="ftr" sz="quarter" idx="12"/>
          </p:nvPr>
        </p:nvSpPr>
        <p:spPr>
          <a:xfrm>
            <a:off x="1403648" y="6154738"/>
            <a:ext cx="6264696" cy="365125"/>
          </a:xfrm>
        </p:spPr>
        <p:txBody>
          <a:bodyPr/>
          <a:lstStyle/>
          <a:p>
            <a:pPr algn="ctr"/>
            <a:r>
              <a:rPr lang="it-IT" dirty="0" smtClean="0"/>
              <a:t>	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4265110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476672"/>
            <a:ext cx="7474024" cy="4464496"/>
          </a:xfrm>
        </p:spPr>
        <p:txBody>
          <a:bodyPr>
            <a:normAutofit/>
          </a:bodyPr>
          <a:lstStyle/>
          <a:p>
            <a:pPr marL="514350" indent="-514350">
              <a:buAutoNum type="arabicPeriod"/>
            </a:pPr>
            <a:endParaRPr lang="it-IT" sz="2800" dirty="0" smtClean="0"/>
          </a:p>
          <a:p>
            <a:pPr marL="514350" indent="-514350">
              <a:buAutoNum type="arabicPeriod"/>
            </a:pPr>
            <a:r>
              <a:rPr lang="it-IT" sz="2800" dirty="0" smtClean="0"/>
              <a:t>Livello di inquadramento cuoco 5°</a:t>
            </a:r>
            <a:endParaRPr lang="it-IT" sz="2800" dirty="0"/>
          </a:p>
          <a:p>
            <a:pPr marL="514350" indent="-514350">
              <a:buAutoNum type="arabicPeriod"/>
            </a:pPr>
            <a:r>
              <a:rPr lang="it-IT" sz="2800" dirty="0" smtClean="0"/>
              <a:t>Tipologia </a:t>
            </a:r>
            <a:r>
              <a:rPr lang="it-IT" sz="2800" dirty="0"/>
              <a:t>contratto: Apprendistato professionalizzante o di mestiere</a:t>
            </a:r>
          </a:p>
          <a:p>
            <a:pPr marL="514350" indent="-514350">
              <a:buAutoNum type="arabicPeriod"/>
            </a:pPr>
            <a:r>
              <a:rPr lang="it-IT" sz="2800" dirty="0"/>
              <a:t>Contratto a tempo indeterminato</a:t>
            </a:r>
          </a:p>
          <a:p>
            <a:pPr marL="514350" indent="-514350">
              <a:buAutoNum type="arabicPeriod"/>
            </a:pPr>
            <a:r>
              <a:rPr lang="it-IT" sz="2800" dirty="0"/>
              <a:t>Retribuzione : primo anno </a:t>
            </a:r>
            <a:r>
              <a:rPr lang="it-IT" sz="2800" dirty="0" smtClean="0"/>
              <a:t>     80</a:t>
            </a:r>
            <a:r>
              <a:rPr lang="it-IT" sz="2800" dirty="0"/>
              <a:t>%</a:t>
            </a:r>
          </a:p>
          <a:p>
            <a:pPr marL="0" indent="0">
              <a:buNone/>
            </a:pPr>
            <a:r>
              <a:rPr lang="it-IT" sz="2800" dirty="0"/>
              <a:t>                                </a:t>
            </a:r>
            <a:r>
              <a:rPr lang="it-IT" sz="2800" dirty="0" smtClean="0"/>
              <a:t>secondo </a:t>
            </a:r>
            <a:r>
              <a:rPr lang="it-IT" sz="2800" dirty="0"/>
              <a:t>anno </a:t>
            </a:r>
            <a:r>
              <a:rPr lang="it-IT" sz="2800" dirty="0" smtClean="0"/>
              <a:t> 85</a:t>
            </a:r>
            <a:r>
              <a:rPr lang="it-IT" sz="2800" dirty="0"/>
              <a:t>%  </a:t>
            </a:r>
          </a:p>
          <a:p>
            <a:pPr marL="0" indent="0">
              <a:buNone/>
            </a:pPr>
            <a:r>
              <a:rPr lang="it-IT" sz="2800" dirty="0"/>
              <a:t>                                </a:t>
            </a:r>
            <a:r>
              <a:rPr lang="it-IT" sz="2800" dirty="0" smtClean="0"/>
              <a:t>terzo </a:t>
            </a:r>
            <a:r>
              <a:rPr lang="it-IT" sz="2800" dirty="0"/>
              <a:t>anno	</a:t>
            </a:r>
            <a:r>
              <a:rPr lang="it-IT" sz="2800" dirty="0" smtClean="0"/>
              <a:t>       90</a:t>
            </a:r>
            <a:r>
              <a:rPr lang="it-IT" sz="2800" dirty="0"/>
              <a:t>%</a:t>
            </a:r>
          </a:p>
          <a:p>
            <a:endParaRPr lang="it-IT" dirty="0"/>
          </a:p>
        </p:txBody>
      </p:sp>
      <p:sp>
        <p:nvSpPr>
          <p:cNvPr id="3" name="Titolo 2"/>
          <p:cNvSpPr>
            <a:spLocks noGrp="1"/>
          </p:cNvSpPr>
          <p:nvPr>
            <p:ph type="title"/>
          </p:nvPr>
        </p:nvSpPr>
        <p:spPr/>
        <p:txBody>
          <a:bodyPr/>
          <a:lstStyle/>
          <a:p>
            <a:pPr algn="ctr"/>
            <a:r>
              <a:rPr lang="it-IT" sz="4000" dirty="0" smtClean="0"/>
              <a:t>ESEMPIO PRATICO (2)</a:t>
            </a:r>
            <a:endParaRPr lang="it-IT" sz="4000" dirty="0"/>
          </a:p>
        </p:txBody>
      </p:sp>
      <p:sp>
        <p:nvSpPr>
          <p:cNvPr id="4" name="Segnaposto piè di pagina 3"/>
          <p:cNvSpPr>
            <a:spLocks noGrp="1"/>
          </p:cNvSpPr>
          <p:nvPr>
            <p:ph type="ftr" sz="quarter" idx="12"/>
          </p:nvPr>
        </p:nvSpPr>
        <p:spPr>
          <a:xfrm>
            <a:off x="1691680" y="6154738"/>
            <a:ext cx="6120680"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470914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88640"/>
            <a:ext cx="8136904" cy="4176464"/>
          </a:xfrm>
        </p:spPr>
        <p:txBody>
          <a:bodyPr>
            <a:normAutofit/>
          </a:bodyPr>
          <a:lstStyle/>
          <a:p>
            <a:pPr marL="0" indent="0" algn="just">
              <a:buNone/>
            </a:pPr>
            <a:r>
              <a:rPr lang="it-IT" sz="2000" dirty="0"/>
              <a:t>Il numero degli apprendisti nella singola unità produttiva non può superare  il numero di un apprendista per ogni lavoratore.</a:t>
            </a:r>
          </a:p>
          <a:p>
            <a:pPr algn="just"/>
            <a:endParaRPr lang="it-IT" sz="2000" dirty="0"/>
          </a:p>
          <a:p>
            <a:pPr marL="0" indent="0" algn="just">
              <a:buNone/>
            </a:pPr>
            <a:r>
              <a:rPr lang="it-IT" sz="2000" dirty="0"/>
              <a:t>Il contratto di apprendistato professionalizzante non può essere esperito dalle aziende che non hanno mantenuto in servizio almeno il 70% dei lavoratori il cui contratto di apprendistato sia scaduto nei 24 mesi precedenti</a:t>
            </a:r>
          </a:p>
          <a:p>
            <a:endParaRPr lang="it-IT" sz="2000" dirty="0"/>
          </a:p>
          <a:p>
            <a:pPr marL="0" indent="0">
              <a:buNone/>
            </a:pPr>
            <a:r>
              <a:rPr lang="it-IT" sz="2000" dirty="0"/>
              <a:t>La durata del periodo formativo è 36 mesi per i livelli 2,3,4,5,6s e 24 mesi per il livello 6</a:t>
            </a:r>
          </a:p>
          <a:p>
            <a:endParaRPr lang="it-IT" dirty="0"/>
          </a:p>
        </p:txBody>
      </p:sp>
      <p:sp>
        <p:nvSpPr>
          <p:cNvPr id="3" name="Titolo 2"/>
          <p:cNvSpPr>
            <a:spLocks noGrp="1"/>
          </p:cNvSpPr>
          <p:nvPr>
            <p:ph type="title"/>
          </p:nvPr>
        </p:nvSpPr>
        <p:spPr/>
        <p:txBody>
          <a:bodyPr/>
          <a:lstStyle/>
          <a:p>
            <a:pPr algn="ctr"/>
            <a:r>
              <a:rPr lang="it-IT" sz="4000" dirty="0" smtClean="0"/>
              <a:t>ESEMPIO PRATICO (3)</a:t>
            </a:r>
            <a:endParaRPr lang="it-IT" sz="4000" dirty="0"/>
          </a:p>
        </p:txBody>
      </p:sp>
      <p:sp>
        <p:nvSpPr>
          <p:cNvPr id="4" name="Segnaposto piè di pagina 3"/>
          <p:cNvSpPr>
            <a:spLocks noGrp="1"/>
          </p:cNvSpPr>
          <p:nvPr>
            <p:ph type="ftr" sz="quarter" idx="12"/>
          </p:nvPr>
        </p:nvSpPr>
        <p:spPr>
          <a:xfrm>
            <a:off x="1331640" y="6165304"/>
            <a:ext cx="6912768" cy="365125"/>
          </a:xfrm>
        </p:spPr>
        <p:txBody>
          <a:bodyPr/>
          <a:lstStyle/>
          <a:p>
            <a:pPr algn="ctr"/>
            <a:r>
              <a:rPr lang="it-IT" dirty="0" smtClean="0"/>
              <a:t>Travagli </a:t>
            </a:r>
            <a:r>
              <a:rPr lang="it-IT" dirty="0" err="1" smtClean="0"/>
              <a:t>d.ssa</a:t>
            </a:r>
            <a:r>
              <a:rPr lang="it-IT" dirty="0" smtClean="0"/>
              <a:t> Angela Consulente del Lavoro -  a.travagli@ferraraimprendo.it – </a:t>
            </a:r>
          </a:p>
          <a:p>
            <a:pPr algn="ctr"/>
            <a:r>
              <a:rPr lang="it-IT" dirty="0" smtClean="0"/>
              <a:t>www.bizzarritravagli.com</a:t>
            </a:r>
            <a:endParaRPr lang="it-IT" dirty="0"/>
          </a:p>
        </p:txBody>
      </p:sp>
    </p:spTree>
    <p:extLst>
      <p:ext uri="{BB962C8B-B14F-4D97-AF65-F5344CB8AC3E}">
        <p14:creationId xmlns:p14="http://schemas.microsoft.com/office/powerpoint/2010/main" val="3631604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332656"/>
            <a:ext cx="7906072" cy="4154760"/>
          </a:xfrm>
        </p:spPr>
        <p:txBody>
          <a:bodyPr>
            <a:normAutofit fontScale="55000" lnSpcReduction="20000"/>
          </a:bodyPr>
          <a:lstStyle/>
          <a:p>
            <a:pPr marL="0" indent="0">
              <a:buNone/>
            </a:pPr>
            <a:r>
              <a:rPr lang="it-IT" sz="4500" b="1" dirty="0"/>
              <a:t>Attività formativa</a:t>
            </a:r>
            <a:r>
              <a:rPr lang="it-IT" sz="4500" dirty="0"/>
              <a:t>: </a:t>
            </a:r>
            <a:endParaRPr lang="it-IT" sz="4500" dirty="0" smtClean="0"/>
          </a:p>
          <a:p>
            <a:pPr marL="0" indent="0">
              <a:buNone/>
            </a:pPr>
            <a:endParaRPr lang="it-IT" sz="4500" dirty="0"/>
          </a:p>
          <a:p>
            <a:pPr marL="457200" indent="-457200">
              <a:buAutoNum type="arabicPeriod"/>
            </a:pPr>
            <a:r>
              <a:rPr lang="it-IT" sz="3800" dirty="0"/>
              <a:t>Redazione del PIF</a:t>
            </a:r>
          </a:p>
          <a:p>
            <a:pPr marL="457200" indent="-457200">
              <a:buAutoNum type="arabicPeriod"/>
            </a:pPr>
            <a:r>
              <a:rPr lang="it-IT" sz="3800" dirty="0"/>
              <a:t>Attività formativa esterna di base o trasversale finanziata dalle Regioni, svolta presso Enti accreditati</a:t>
            </a:r>
          </a:p>
          <a:p>
            <a:pPr marL="457200" indent="-457200">
              <a:buAutoNum type="arabicPeriod"/>
            </a:pPr>
            <a:r>
              <a:rPr lang="it-IT" sz="3800" dirty="0"/>
              <a:t>Attività formativa interna all’azienda, percorsi formali o informali con tutor e certificazione nel libretto formativo</a:t>
            </a:r>
          </a:p>
          <a:p>
            <a:pPr marL="457200" indent="-457200">
              <a:buAutoNum type="arabicPeriod"/>
            </a:pPr>
            <a:r>
              <a:rPr lang="it-IT" sz="3800" dirty="0"/>
              <a:t>Durata media annua di formazione: </a:t>
            </a:r>
          </a:p>
          <a:p>
            <a:pPr marL="0" indent="0">
              <a:buNone/>
            </a:pPr>
            <a:r>
              <a:rPr lang="it-IT" sz="3800" dirty="0"/>
              <a:t>       - 80 ore livelli 2,3</a:t>
            </a:r>
          </a:p>
          <a:p>
            <a:pPr marL="0" indent="0">
              <a:buNone/>
            </a:pPr>
            <a:r>
              <a:rPr lang="it-IT" sz="3800" dirty="0"/>
              <a:t>       - 60 ore livelli 4,5,6s  </a:t>
            </a:r>
          </a:p>
          <a:p>
            <a:pPr marL="0" indent="0">
              <a:buNone/>
            </a:pPr>
            <a:r>
              <a:rPr lang="it-IT" sz="3800" dirty="0"/>
              <a:t>       - 40 ore livello 6</a:t>
            </a:r>
          </a:p>
          <a:p>
            <a:endParaRPr lang="it-IT" dirty="0"/>
          </a:p>
        </p:txBody>
      </p:sp>
      <p:sp>
        <p:nvSpPr>
          <p:cNvPr id="3" name="Titolo 2"/>
          <p:cNvSpPr>
            <a:spLocks noGrp="1"/>
          </p:cNvSpPr>
          <p:nvPr>
            <p:ph type="title"/>
          </p:nvPr>
        </p:nvSpPr>
        <p:spPr/>
        <p:txBody>
          <a:bodyPr/>
          <a:lstStyle/>
          <a:p>
            <a:pPr algn="ctr"/>
            <a:r>
              <a:rPr lang="it-IT" dirty="0" smtClean="0"/>
              <a:t>ESEMPIO PRATICO (4)</a:t>
            </a:r>
            <a:endParaRPr lang="it-IT" dirty="0"/>
          </a:p>
        </p:txBody>
      </p:sp>
      <p:sp>
        <p:nvSpPr>
          <p:cNvPr id="4" name="Segnaposto piè di pagina 3"/>
          <p:cNvSpPr>
            <a:spLocks noGrp="1"/>
          </p:cNvSpPr>
          <p:nvPr>
            <p:ph type="ftr" sz="quarter" idx="12"/>
          </p:nvPr>
        </p:nvSpPr>
        <p:spPr>
          <a:xfrm>
            <a:off x="1619672" y="6154738"/>
            <a:ext cx="5544616"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3791494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332657"/>
            <a:ext cx="7690048" cy="4680520"/>
          </a:xfrm>
        </p:spPr>
        <p:txBody>
          <a:bodyPr>
            <a:normAutofit/>
          </a:bodyPr>
          <a:lstStyle/>
          <a:p>
            <a:pPr marL="0" indent="0">
              <a:buNone/>
            </a:pPr>
            <a:r>
              <a:rPr lang="it-IT" sz="2400" dirty="0"/>
              <a:t>Apprendistato stagionale a termine</a:t>
            </a:r>
            <a:r>
              <a:rPr lang="it-IT" sz="2400" b="1" dirty="0"/>
              <a:t>:</a:t>
            </a:r>
          </a:p>
          <a:p>
            <a:pPr algn="just">
              <a:buFontTx/>
              <a:buChar char="-"/>
            </a:pPr>
            <a:r>
              <a:rPr lang="it-IT" sz="2400" dirty="0"/>
              <a:t>La durata media annua di formazione viene riproporzionata in base all’effettiva durata di ogni singolo rapporto.</a:t>
            </a:r>
          </a:p>
          <a:p>
            <a:pPr algn="just">
              <a:buFontTx/>
              <a:buChar char="-"/>
            </a:pPr>
            <a:r>
              <a:rPr lang="it-IT" sz="2400" dirty="0"/>
              <a:t>La contrattazione di 2° livello può stabilire un differente impegno formativo e differenti modalità della formazione interna ed esterna.</a:t>
            </a:r>
          </a:p>
          <a:p>
            <a:pPr algn="just">
              <a:buFontTx/>
              <a:buChar char="-"/>
            </a:pPr>
            <a:r>
              <a:rPr lang="it-IT" sz="2400" dirty="0"/>
              <a:t>E’ possibile articolare l’apprendistato in più stagioni, attraverso più rapporti a termine, l’ultimo dei quali dovrà avere inizio entro 48 mesi consecutivi di calendario dalla prima assunzione.</a:t>
            </a:r>
          </a:p>
          <a:p>
            <a:endParaRPr lang="it-IT" dirty="0"/>
          </a:p>
        </p:txBody>
      </p:sp>
      <p:sp>
        <p:nvSpPr>
          <p:cNvPr id="3" name="Titolo 2"/>
          <p:cNvSpPr>
            <a:spLocks noGrp="1"/>
          </p:cNvSpPr>
          <p:nvPr>
            <p:ph type="title"/>
          </p:nvPr>
        </p:nvSpPr>
        <p:spPr/>
        <p:txBody>
          <a:bodyPr/>
          <a:lstStyle/>
          <a:p>
            <a:pPr algn="ctr"/>
            <a:r>
              <a:rPr lang="it-IT" sz="4000" dirty="0" smtClean="0"/>
              <a:t>ESEMPIO PRATICO (5)</a:t>
            </a:r>
            <a:endParaRPr lang="it-IT" sz="4000" dirty="0"/>
          </a:p>
        </p:txBody>
      </p:sp>
      <p:sp>
        <p:nvSpPr>
          <p:cNvPr id="4" name="Segnaposto piè di pagina 3"/>
          <p:cNvSpPr>
            <a:spLocks noGrp="1"/>
          </p:cNvSpPr>
          <p:nvPr>
            <p:ph type="ftr" sz="quarter" idx="12"/>
          </p:nvPr>
        </p:nvSpPr>
        <p:spPr>
          <a:xfrm>
            <a:off x="1835696" y="6154738"/>
            <a:ext cx="5688632"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Tree>
    <p:extLst>
      <p:ext uri="{BB962C8B-B14F-4D97-AF65-F5344CB8AC3E}">
        <p14:creationId xmlns:p14="http://schemas.microsoft.com/office/powerpoint/2010/main" val="36129841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260649"/>
            <a:ext cx="7546032" cy="4082752"/>
          </a:xfrm>
        </p:spPr>
        <p:txBody>
          <a:bodyPr/>
          <a:lstStyle/>
          <a:p>
            <a:pPr marL="0" indent="0">
              <a:buNone/>
            </a:pPr>
            <a:r>
              <a:rPr lang="it-IT" sz="2000" b="1" dirty="0"/>
              <a:t>Sgravio contributivo per l’azienda che assume un apprendista:</a:t>
            </a:r>
          </a:p>
          <a:p>
            <a:pPr marL="0" indent="0">
              <a:buNone/>
            </a:pPr>
            <a:endParaRPr lang="it-IT" sz="2000" b="1" dirty="0" smtClean="0"/>
          </a:p>
          <a:p>
            <a:pPr marL="0" indent="0">
              <a:buNone/>
            </a:pPr>
            <a:r>
              <a:rPr lang="it-IT" sz="2000" b="1" dirty="0" smtClean="0"/>
              <a:t>Azienda </a:t>
            </a:r>
            <a:r>
              <a:rPr lang="it-IT" sz="2000" b="1" dirty="0"/>
              <a:t>fino a 9 dipendenti:</a:t>
            </a:r>
          </a:p>
          <a:p>
            <a:pPr marL="0" indent="0">
              <a:buNone/>
            </a:pPr>
            <a:r>
              <a:rPr lang="it-IT" sz="2000" dirty="0"/>
              <a:t>1° anno 1,5%  </a:t>
            </a:r>
          </a:p>
          <a:p>
            <a:pPr marL="0" indent="0">
              <a:buNone/>
            </a:pPr>
            <a:r>
              <a:rPr lang="it-IT" sz="2000" dirty="0"/>
              <a:t>2° anno 3% </a:t>
            </a:r>
          </a:p>
          <a:p>
            <a:pPr marL="0" indent="0">
              <a:buNone/>
            </a:pPr>
            <a:r>
              <a:rPr lang="it-IT" sz="2000" dirty="0"/>
              <a:t>dal 3 anno 10%</a:t>
            </a:r>
          </a:p>
          <a:p>
            <a:pPr marL="0" indent="0">
              <a:buNone/>
            </a:pPr>
            <a:endParaRPr lang="it-IT" sz="2000" b="1" dirty="0"/>
          </a:p>
          <a:p>
            <a:pPr marL="0" indent="0">
              <a:buNone/>
            </a:pPr>
            <a:r>
              <a:rPr lang="it-IT" sz="2000" b="1" dirty="0"/>
              <a:t>Altre aziende</a:t>
            </a:r>
            <a:r>
              <a:rPr lang="it-IT" sz="2000" dirty="0"/>
              <a:t> </a:t>
            </a:r>
          </a:p>
          <a:p>
            <a:pPr marL="0" indent="0">
              <a:buNone/>
            </a:pPr>
            <a:r>
              <a:rPr lang="it-IT" sz="2000" dirty="0"/>
              <a:t>10% c/ azienda </a:t>
            </a:r>
          </a:p>
          <a:p>
            <a:pPr marL="0" indent="0">
              <a:buNone/>
            </a:pPr>
            <a:r>
              <a:rPr lang="it-IT" sz="2000" dirty="0"/>
              <a:t>5,84% c/ dipendente</a:t>
            </a:r>
          </a:p>
          <a:p>
            <a:endParaRPr lang="it-IT" dirty="0"/>
          </a:p>
        </p:txBody>
      </p:sp>
      <p:sp>
        <p:nvSpPr>
          <p:cNvPr id="3" name="Titolo 2"/>
          <p:cNvSpPr>
            <a:spLocks noGrp="1"/>
          </p:cNvSpPr>
          <p:nvPr>
            <p:ph type="title"/>
          </p:nvPr>
        </p:nvSpPr>
        <p:spPr/>
        <p:txBody>
          <a:bodyPr/>
          <a:lstStyle/>
          <a:p>
            <a:pPr algn="ctr"/>
            <a:r>
              <a:rPr lang="it-IT" sz="4000" dirty="0" smtClean="0"/>
              <a:t>ESEMPIO PRATICO (6)</a:t>
            </a:r>
            <a:endParaRPr lang="it-IT" sz="4000" dirty="0"/>
          </a:p>
        </p:txBody>
      </p:sp>
      <p:sp>
        <p:nvSpPr>
          <p:cNvPr id="4" name="Segnaposto piè di pagina 3"/>
          <p:cNvSpPr>
            <a:spLocks noGrp="1"/>
          </p:cNvSpPr>
          <p:nvPr>
            <p:ph type="ftr" sz="quarter" idx="12"/>
          </p:nvPr>
        </p:nvSpPr>
        <p:spPr>
          <a:xfrm>
            <a:off x="1691680" y="6021288"/>
            <a:ext cx="5436096"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3887219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43608" y="685801"/>
            <a:ext cx="7185992" cy="3657599"/>
          </a:xfrm>
        </p:spPr>
        <p:txBody>
          <a:bodyPr>
            <a:normAutofit/>
          </a:bodyPr>
          <a:lstStyle/>
          <a:p>
            <a:r>
              <a:rPr lang="it-IT" sz="2400" b="1" i="1" dirty="0" smtClean="0"/>
              <a:t>DI COSA PARLIAMO</a:t>
            </a:r>
          </a:p>
          <a:p>
            <a:r>
              <a:rPr lang="it-IT" sz="2400" dirty="0" smtClean="0"/>
              <a:t>Come mi presento per cercare un lavoro</a:t>
            </a:r>
          </a:p>
          <a:p>
            <a:r>
              <a:rPr lang="it-IT" sz="2400" dirty="0" smtClean="0"/>
              <a:t>Opportunità di lavoro</a:t>
            </a:r>
          </a:p>
          <a:p>
            <a:r>
              <a:rPr lang="it-IT" sz="2400" dirty="0" smtClean="0"/>
              <a:t>Cosa scelgo</a:t>
            </a:r>
          </a:p>
          <a:p>
            <a:r>
              <a:rPr lang="it-IT" sz="2400" dirty="0" smtClean="0"/>
              <a:t>Il mio CV</a:t>
            </a:r>
          </a:p>
          <a:p>
            <a:r>
              <a:rPr lang="it-IT" sz="2400" dirty="0" smtClean="0"/>
              <a:t>Web 3.0</a:t>
            </a:r>
          </a:p>
          <a:p>
            <a:r>
              <a:rPr lang="it-IT" sz="2400" dirty="0" smtClean="0"/>
              <a:t>Come accedo alla professione di CDL</a:t>
            </a:r>
            <a:endParaRPr lang="it-IT" sz="2400" dirty="0"/>
          </a:p>
        </p:txBody>
      </p:sp>
      <p:sp>
        <p:nvSpPr>
          <p:cNvPr id="3" name="Titolo 2"/>
          <p:cNvSpPr>
            <a:spLocks noGrp="1"/>
          </p:cNvSpPr>
          <p:nvPr>
            <p:ph type="title"/>
          </p:nvPr>
        </p:nvSpPr>
        <p:spPr/>
        <p:txBody>
          <a:bodyPr/>
          <a:lstStyle/>
          <a:p>
            <a:pPr algn="ctr"/>
            <a:r>
              <a:rPr lang="it-IT" dirty="0" smtClean="0"/>
              <a:t>SECONDA PARTE</a:t>
            </a:r>
            <a:endParaRPr lang="it-IT" dirty="0"/>
          </a:p>
        </p:txBody>
      </p:sp>
      <p:sp>
        <p:nvSpPr>
          <p:cNvPr id="4" name="Segnaposto piè di pagina 3"/>
          <p:cNvSpPr>
            <a:spLocks noGrp="1"/>
          </p:cNvSpPr>
          <p:nvPr>
            <p:ph type="ftr" sz="quarter" idx="12"/>
          </p:nvPr>
        </p:nvSpPr>
        <p:spPr>
          <a:xfrm>
            <a:off x="1691680" y="6165304"/>
            <a:ext cx="5832648"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Tree>
    <p:extLst>
      <p:ext uri="{BB962C8B-B14F-4D97-AF65-F5344CB8AC3E}">
        <p14:creationId xmlns:p14="http://schemas.microsoft.com/office/powerpoint/2010/main" val="85800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0" y="3789040"/>
            <a:ext cx="3733800" cy="1800200"/>
          </a:xfrm>
        </p:spPr>
        <p:txBody>
          <a:bodyPr>
            <a:normAutofit fontScale="77500" lnSpcReduction="20000"/>
          </a:bodyPr>
          <a:lstStyle/>
          <a:p>
            <a:r>
              <a:rPr lang="it-IT" sz="2800" dirty="0" smtClean="0"/>
              <a:t>Il mito del «posto fisso» è destinato a tramontare. FLESSIBILITA’ NON FA RIMA CON PRECARIETA’</a:t>
            </a:r>
          </a:p>
          <a:p>
            <a:endParaRPr lang="it-IT" sz="2800" dirty="0" smtClean="0"/>
          </a:p>
          <a:p>
            <a:r>
              <a:rPr lang="it-IT" i="1" dirty="0" smtClean="0"/>
              <a:t>Fonte: Fondazione Consulenti per il Lavoro</a:t>
            </a:r>
            <a:endParaRPr lang="it-IT" i="1" dirty="0"/>
          </a:p>
        </p:txBody>
      </p:sp>
      <p:sp>
        <p:nvSpPr>
          <p:cNvPr id="4" name="Segnaposto piè di pagina 3"/>
          <p:cNvSpPr>
            <a:spLocks noGrp="1"/>
          </p:cNvSpPr>
          <p:nvPr>
            <p:ph type="ftr" sz="quarter" idx="12"/>
          </p:nvPr>
        </p:nvSpPr>
        <p:spPr>
          <a:xfrm>
            <a:off x="1979712" y="5949280"/>
            <a:ext cx="6048672"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
        <p:nvSpPr>
          <p:cNvPr id="3" name="Titolo 2"/>
          <p:cNvSpPr>
            <a:spLocks noGrp="1"/>
          </p:cNvSpPr>
          <p:nvPr>
            <p:ph type="title"/>
          </p:nvPr>
        </p:nvSpPr>
        <p:spPr>
          <a:xfrm>
            <a:off x="3108960" y="1268760"/>
            <a:ext cx="6035040" cy="2410184"/>
          </a:xfrm>
        </p:spPr>
        <p:txBody>
          <a:bodyPr/>
          <a:lstStyle/>
          <a:p>
            <a:r>
              <a:rPr lang="it-IT" sz="4800" dirty="0" smtClean="0"/>
              <a:t>CI VEDIAMO AL LAVORO</a:t>
            </a:r>
            <a:endParaRPr lang="it-IT" sz="4800" dirty="0"/>
          </a:p>
        </p:txBody>
      </p:sp>
      <p:pic>
        <p:nvPicPr>
          <p:cNvPr id="5" name="Segnaposto contenuto 4"/>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7504" y="404664"/>
            <a:ext cx="2808312" cy="2808312"/>
          </a:xfrm>
        </p:spPr>
      </p:pic>
    </p:spTree>
    <p:extLst>
      <p:ext uri="{BB962C8B-B14F-4D97-AF65-F5344CB8AC3E}">
        <p14:creationId xmlns:p14="http://schemas.microsoft.com/office/powerpoint/2010/main" val="606972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2"/>
          </p:nvPr>
        </p:nvSpPr>
        <p:spPr>
          <a:xfrm>
            <a:off x="2051720" y="6154738"/>
            <a:ext cx="5760640"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7" name="Titolo 6"/>
          <p:cNvSpPr>
            <a:spLocks noGrp="1"/>
          </p:cNvSpPr>
          <p:nvPr>
            <p:ph type="title"/>
          </p:nvPr>
        </p:nvSpPr>
        <p:spPr/>
        <p:txBody>
          <a:bodyPr/>
          <a:lstStyle/>
          <a:p>
            <a:pPr algn="ctr"/>
            <a:r>
              <a:rPr lang="it-IT" sz="4000" dirty="0" smtClean="0"/>
              <a:t>COME MI PRESENTO</a:t>
            </a:r>
            <a:endParaRPr lang="it-IT" sz="4000" dirty="0"/>
          </a:p>
        </p:txBody>
      </p:sp>
      <p:sp>
        <p:nvSpPr>
          <p:cNvPr id="8" name="Segnaposto contenuto 7"/>
          <p:cNvSpPr>
            <a:spLocks noGrp="1"/>
          </p:cNvSpPr>
          <p:nvPr>
            <p:ph sz="quarter" idx="13"/>
          </p:nvPr>
        </p:nvSpPr>
        <p:spPr/>
        <p:txBody>
          <a:bodyPr/>
          <a:lstStyle/>
          <a:p>
            <a:pPr marL="18288" indent="0" algn="just">
              <a:buNone/>
            </a:pPr>
            <a:r>
              <a:rPr lang="it-IT" b="1" dirty="0"/>
              <a:t>	</a:t>
            </a:r>
            <a:r>
              <a:rPr lang="it-IT" b="1" dirty="0" smtClean="0"/>
              <a:t>IERI</a:t>
            </a:r>
          </a:p>
          <a:p>
            <a:endParaRPr lang="it-IT" dirty="0"/>
          </a:p>
          <a:p>
            <a:r>
              <a:rPr lang="it-IT" dirty="0" smtClean="0"/>
              <a:t>CENTRO DI COLLOCAMENTO</a:t>
            </a:r>
            <a:endParaRPr lang="it-IT" dirty="0"/>
          </a:p>
        </p:txBody>
      </p:sp>
      <p:sp>
        <p:nvSpPr>
          <p:cNvPr id="9" name="Segnaposto contenuto 8"/>
          <p:cNvSpPr>
            <a:spLocks noGrp="1"/>
          </p:cNvSpPr>
          <p:nvPr>
            <p:ph sz="quarter" idx="14"/>
          </p:nvPr>
        </p:nvSpPr>
        <p:spPr/>
        <p:txBody>
          <a:bodyPr/>
          <a:lstStyle/>
          <a:p>
            <a:pPr lvl="2"/>
            <a:r>
              <a:rPr lang="it-IT" b="1" dirty="0" smtClean="0"/>
              <a:t>OGGI</a:t>
            </a:r>
          </a:p>
          <a:p>
            <a:pPr lvl="2"/>
            <a:endParaRPr lang="it-IT" dirty="0" smtClean="0"/>
          </a:p>
          <a:p>
            <a:r>
              <a:rPr lang="it-IT" dirty="0" smtClean="0"/>
              <a:t>«PASSAPAROLA»</a:t>
            </a:r>
          </a:p>
          <a:p>
            <a:r>
              <a:rPr lang="it-IT" dirty="0" smtClean="0"/>
              <a:t>SOCIAL NETWORK</a:t>
            </a:r>
          </a:p>
          <a:p>
            <a:r>
              <a:rPr lang="it-IT" dirty="0" smtClean="0"/>
              <a:t>WEB</a:t>
            </a:r>
            <a:endParaRPr lang="it-IT" dirty="0"/>
          </a:p>
        </p:txBody>
      </p:sp>
    </p:spTree>
    <p:extLst>
      <p:ext uri="{BB962C8B-B14F-4D97-AF65-F5344CB8AC3E}">
        <p14:creationId xmlns:p14="http://schemas.microsoft.com/office/powerpoint/2010/main" val="3452958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188640"/>
            <a:ext cx="7474024" cy="4464496"/>
          </a:xfrm>
        </p:spPr>
        <p:txBody>
          <a:bodyPr>
            <a:normAutofit fontScale="92500" lnSpcReduction="10000"/>
          </a:bodyPr>
          <a:lstStyle/>
          <a:p>
            <a:pPr marL="0" indent="0">
              <a:buNone/>
            </a:pPr>
            <a:r>
              <a:rPr lang="it-IT" b="1" i="1" dirty="0">
                <a:effectLst/>
              </a:rPr>
              <a:t>Rischio</a:t>
            </a:r>
          </a:p>
          <a:p>
            <a:pPr marL="0" indent="0" algn="just">
              <a:buNone/>
            </a:pPr>
            <a:endParaRPr lang="it-IT" dirty="0" smtClean="0"/>
          </a:p>
          <a:p>
            <a:pPr marL="0" indent="0" algn="just">
              <a:buNone/>
            </a:pPr>
            <a:r>
              <a:rPr lang="it-IT" dirty="0" smtClean="0"/>
              <a:t>Nel </a:t>
            </a:r>
            <a:r>
              <a:rPr lang="it-IT" dirty="0"/>
              <a:t>rapporto di lavoro subordinato il rischio del risultato della prestazione, è sopportato dal datore di lavoro e non anche dal prestatore di lavoro subordinato.</a:t>
            </a:r>
          </a:p>
          <a:p>
            <a:pPr marL="0" indent="0">
              <a:buNone/>
            </a:pPr>
            <a:endParaRPr lang="it-IT" b="1" dirty="0" smtClean="0">
              <a:effectLst/>
            </a:endParaRPr>
          </a:p>
          <a:p>
            <a:pPr marL="0" indent="0">
              <a:buNone/>
            </a:pPr>
            <a:r>
              <a:rPr lang="it-IT" b="1" i="1" dirty="0" smtClean="0">
                <a:effectLst/>
              </a:rPr>
              <a:t>Oggetto </a:t>
            </a:r>
            <a:r>
              <a:rPr lang="it-IT" b="1" i="1" dirty="0">
                <a:effectLst/>
              </a:rPr>
              <a:t>della prestazione</a:t>
            </a:r>
          </a:p>
          <a:p>
            <a:pPr marL="0" indent="0" algn="just">
              <a:buNone/>
            </a:pPr>
            <a:endParaRPr lang="it-IT" dirty="0" smtClean="0">
              <a:effectLst/>
            </a:endParaRPr>
          </a:p>
          <a:p>
            <a:pPr marL="0" indent="0" algn="just">
              <a:buNone/>
            </a:pPr>
            <a:r>
              <a:rPr lang="it-IT" dirty="0" smtClean="0">
                <a:effectLst/>
              </a:rPr>
              <a:t>L’oggetto </a:t>
            </a:r>
            <a:r>
              <a:rPr lang="it-IT" dirty="0">
                <a:effectLst/>
              </a:rPr>
              <a:t>della prestazione è costituito, nel rapporto di lavoro subordinato, dalle energie lavorative che il prestatore di lavoro pone a disposizione dell’imprenditore.</a:t>
            </a:r>
          </a:p>
          <a:p>
            <a:pPr marL="0" indent="0" algn="just">
              <a:buNone/>
            </a:pPr>
            <a:r>
              <a:rPr lang="it-IT" dirty="0">
                <a:effectLst/>
              </a:rPr>
              <a:t>Il vincolo pertanto cui soggiace il prestatore consiste non solo in una obbligazione di fare, ma anche nel dipendere dal D.L. nell’esecuzione della prestazione richiesta.</a:t>
            </a:r>
          </a:p>
          <a:p>
            <a:endParaRPr lang="it-IT" dirty="0">
              <a:effectLst/>
            </a:endParaRPr>
          </a:p>
        </p:txBody>
      </p:sp>
      <p:sp>
        <p:nvSpPr>
          <p:cNvPr id="3" name="Titolo 2"/>
          <p:cNvSpPr>
            <a:spLocks noGrp="1"/>
          </p:cNvSpPr>
          <p:nvPr>
            <p:ph type="title"/>
          </p:nvPr>
        </p:nvSpPr>
        <p:spPr/>
        <p:txBody>
          <a:bodyPr/>
          <a:lstStyle/>
          <a:p>
            <a:r>
              <a:rPr lang="it-IT" sz="4000" dirty="0" smtClean="0"/>
              <a:t>LAVORO SUBORDINATO</a:t>
            </a:r>
            <a:endParaRPr lang="it-IT" sz="4000" dirty="0"/>
          </a:p>
        </p:txBody>
      </p:sp>
      <p:sp>
        <p:nvSpPr>
          <p:cNvPr id="4" name="Segnaposto piè di pagina 3"/>
          <p:cNvSpPr>
            <a:spLocks noGrp="1"/>
          </p:cNvSpPr>
          <p:nvPr>
            <p:ph type="ftr" sz="quarter" idx="12"/>
          </p:nvPr>
        </p:nvSpPr>
        <p:spPr>
          <a:xfrm>
            <a:off x="1691680" y="6021288"/>
            <a:ext cx="5436096" cy="365125"/>
          </a:xfrm>
        </p:spPr>
        <p:txBody>
          <a:bodyPr/>
          <a:lstStyle/>
          <a:p>
            <a:r>
              <a:rPr lang="it-IT" b="1" dirty="0" smtClean="0"/>
              <a:t>Travagli </a:t>
            </a:r>
            <a:r>
              <a:rPr lang="it-IT" b="1" dirty="0" err="1" smtClean="0"/>
              <a:t>d.ssa</a:t>
            </a:r>
            <a:r>
              <a:rPr lang="it-IT" b="1" dirty="0" smtClean="0"/>
              <a:t> Angela Consulente del Lavoro -  a.travagli@ferraraimprendo.it - 		www.bizzarritravagli.com</a:t>
            </a:r>
            <a:endParaRPr lang="it-IT" b="1" dirty="0"/>
          </a:p>
        </p:txBody>
      </p:sp>
    </p:spTree>
    <p:extLst>
      <p:ext uri="{BB962C8B-B14F-4D97-AF65-F5344CB8AC3E}">
        <p14:creationId xmlns:p14="http://schemas.microsoft.com/office/powerpoint/2010/main" val="32537143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1835696" y="6093296"/>
            <a:ext cx="6264696" cy="365125"/>
          </a:xfrm>
        </p:spPr>
        <p:txBody>
          <a:bodyPr/>
          <a:lstStyle/>
          <a:p>
            <a:pPr algn="ctr"/>
            <a:r>
              <a:rPr lang="it-IT" dirty="0" smtClean="0"/>
              <a:t>Travagli </a:t>
            </a:r>
            <a:r>
              <a:rPr lang="it-IT" dirty="0" err="1" smtClean="0"/>
              <a:t>d.ssa</a:t>
            </a:r>
            <a:r>
              <a:rPr lang="it-IT" dirty="0" smtClean="0"/>
              <a:t> Angela Consulente del Lavoro -  a.travagli@ferraraimprendo.it – </a:t>
            </a:r>
          </a:p>
          <a:p>
            <a:pPr algn="ctr"/>
            <a:r>
              <a:rPr lang="it-IT" dirty="0" smtClean="0"/>
              <a:t>www.bizzarritravagli.com</a:t>
            </a:r>
            <a:endParaRPr lang="it-IT" dirty="0"/>
          </a:p>
        </p:txBody>
      </p:sp>
      <p:sp>
        <p:nvSpPr>
          <p:cNvPr id="3" name="Titolo 2"/>
          <p:cNvSpPr>
            <a:spLocks noGrp="1"/>
          </p:cNvSpPr>
          <p:nvPr>
            <p:ph type="title"/>
          </p:nvPr>
        </p:nvSpPr>
        <p:spPr/>
        <p:txBody>
          <a:bodyPr/>
          <a:lstStyle/>
          <a:p>
            <a:pPr algn="ctr"/>
            <a:r>
              <a:rPr lang="it-IT" sz="4000" dirty="0" smtClean="0"/>
              <a:t>UN PO’ DI INDAGINI</a:t>
            </a:r>
            <a:endParaRPr lang="it-IT" sz="4000" dirty="0"/>
          </a:p>
        </p:txBody>
      </p:sp>
      <p:sp>
        <p:nvSpPr>
          <p:cNvPr id="4" name="Segnaposto contenuto 3"/>
          <p:cNvSpPr>
            <a:spLocks noGrp="1"/>
          </p:cNvSpPr>
          <p:nvPr>
            <p:ph sz="quarter" idx="13"/>
          </p:nvPr>
        </p:nvSpPr>
        <p:spPr/>
        <p:txBody>
          <a:bodyPr/>
          <a:lstStyle/>
          <a:p>
            <a:r>
              <a:rPr lang="it-IT" b="1" dirty="0" smtClean="0"/>
              <a:t>CORSI DI LAUREA MIGLIORI</a:t>
            </a:r>
            <a:endParaRPr lang="it-IT" b="1" dirty="0"/>
          </a:p>
        </p:txBody>
      </p:sp>
      <p:sp>
        <p:nvSpPr>
          <p:cNvPr id="5" name="Segnaposto contenuto 4"/>
          <p:cNvSpPr>
            <a:spLocks noGrp="1"/>
          </p:cNvSpPr>
          <p:nvPr>
            <p:ph sz="quarter" idx="14"/>
          </p:nvPr>
        </p:nvSpPr>
        <p:spPr>
          <a:xfrm>
            <a:off x="4644008" y="260648"/>
            <a:ext cx="3561584" cy="4680520"/>
          </a:xfrm>
        </p:spPr>
        <p:txBody>
          <a:bodyPr>
            <a:normAutofit lnSpcReduction="10000"/>
          </a:bodyPr>
          <a:lstStyle/>
          <a:p>
            <a:r>
              <a:rPr lang="it-IT" dirty="0" smtClean="0"/>
              <a:t>1. Ingegneria (ambientale, delle energie rinnovabili, riciclo etc. no il ramo civile)</a:t>
            </a:r>
          </a:p>
          <a:p>
            <a:r>
              <a:rPr lang="it-IT" dirty="0" smtClean="0"/>
              <a:t>2. Medicina o professioni sanitarie</a:t>
            </a:r>
          </a:p>
          <a:p>
            <a:r>
              <a:rPr lang="it-IT" dirty="0" smtClean="0"/>
              <a:t>(radiologi, anestesisti, rianimatori, logopedisti, ricerca)</a:t>
            </a:r>
          </a:p>
          <a:p>
            <a:r>
              <a:rPr lang="it-IT" dirty="0" smtClean="0"/>
              <a:t>3. Scienze giuridiche ed economiche (no avvocato, notaio, magistrato, si attuario, settore assicurativo e Consulente del Lavoro)</a:t>
            </a:r>
            <a:endParaRPr lang="it-IT" dirty="0"/>
          </a:p>
        </p:txBody>
      </p:sp>
    </p:spTree>
    <p:extLst>
      <p:ext uri="{BB962C8B-B14F-4D97-AF65-F5344CB8AC3E}">
        <p14:creationId xmlns:p14="http://schemas.microsoft.com/office/powerpoint/2010/main" val="2063386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1835696" y="6154738"/>
            <a:ext cx="5760640"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3" name="Titolo 2"/>
          <p:cNvSpPr>
            <a:spLocks noGrp="1"/>
          </p:cNvSpPr>
          <p:nvPr>
            <p:ph type="title"/>
          </p:nvPr>
        </p:nvSpPr>
        <p:spPr/>
        <p:txBody>
          <a:bodyPr/>
          <a:lstStyle/>
          <a:p>
            <a:pPr algn="ctr"/>
            <a:r>
              <a:rPr lang="it-IT" sz="4000" dirty="0" smtClean="0"/>
              <a:t>COSA SCELGO</a:t>
            </a:r>
            <a:endParaRPr lang="it-IT" sz="4000" dirty="0"/>
          </a:p>
        </p:txBody>
      </p:sp>
      <p:sp>
        <p:nvSpPr>
          <p:cNvPr id="4" name="Segnaposto contenuto 3"/>
          <p:cNvSpPr>
            <a:spLocks noGrp="1"/>
          </p:cNvSpPr>
          <p:nvPr>
            <p:ph sz="quarter" idx="13"/>
          </p:nvPr>
        </p:nvSpPr>
        <p:spPr/>
        <p:txBody>
          <a:bodyPr/>
          <a:lstStyle/>
          <a:p>
            <a:r>
              <a:rPr lang="it-IT" dirty="0" smtClean="0"/>
              <a:t>LAVORO DIPENDENTE</a:t>
            </a:r>
            <a:endParaRPr lang="it-IT" dirty="0"/>
          </a:p>
        </p:txBody>
      </p:sp>
      <p:sp>
        <p:nvSpPr>
          <p:cNvPr id="5" name="Segnaposto contenuto 4"/>
          <p:cNvSpPr>
            <a:spLocks noGrp="1"/>
          </p:cNvSpPr>
          <p:nvPr>
            <p:ph sz="quarter" idx="14"/>
          </p:nvPr>
        </p:nvSpPr>
        <p:spPr>
          <a:xfrm>
            <a:off x="5029200" y="658368"/>
            <a:ext cx="3273552" cy="4354808"/>
          </a:xfrm>
        </p:spPr>
        <p:txBody>
          <a:bodyPr>
            <a:normAutofit/>
          </a:bodyPr>
          <a:lstStyle/>
          <a:p>
            <a:endParaRPr lang="it-IT" dirty="0" smtClean="0"/>
          </a:p>
          <a:p>
            <a:endParaRPr lang="it-IT" dirty="0"/>
          </a:p>
          <a:p>
            <a:endParaRPr lang="it-IT" dirty="0" smtClean="0"/>
          </a:p>
          <a:p>
            <a:r>
              <a:rPr lang="it-IT" dirty="0" smtClean="0"/>
              <a:t>LAVORO AUTONOMO</a:t>
            </a:r>
          </a:p>
          <a:p>
            <a:endParaRPr lang="it-IT" dirty="0" smtClean="0"/>
          </a:p>
          <a:p>
            <a:r>
              <a:rPr lang="it-IT" dirty="0" smtClean="0"/>
              <a:t>Metto in campo: attitudini, competenze, professionalità, sviluppo dei </a:t>
            </a:r>
            <a:r>
              <a:rPr lang="it-IT" dirty="0" err="1" smtClean="0"/>
              <a:t>saperi</a:t>
            </a:r>
            <a:r>
              <a:rPr lang="it-IT" dirty="0" smtClean="0"/>
              <a:t> e CORAGGIO!</a:t>
            </a:r>
            <a:endParaRPr lang="it-IT" dirty="0"/>
          </a:p>
        </p:txBody>
      </p:sp>
    </p:spTree>
    <p:extLst>
      <p:ext uri="{BB962C8B-B14F-4D97-AF65-F5344CB8AC3E}">
        <p14:creationId xmlns:p14="http://schemas.microsoft.com/office/powerpoint/2010/main" val="916084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2123728" y="5949280"/>
            <a:ext cx="5544616" cy="570583"/>
          </a:xfrm>
        </p:spPr>
        <p:txBody>
          <a:bodyPr/>
          <a:lstStyle/>
          <a:p>
            <a:pPr algn="ctr"/>
            <a:r>
              <a:rPr lang="it-IT" dirty="0" smtClean="0"/>
              <a:t>Travagli </a:t>
            </a:r>
            <a:r>
              <a:rPr lang="it-IT" dirty="0" err="1" smtClean="0"/>
              <a:t>d.ssa</a:t>
            </a:r>
            <a:r>
              <a:rPr lang="it-IT" dirty="0" smtClean="0"/>
              <a:t> Angela Consulente del Lavoro -  a.travagli@ferraraimprendo.it – </a:t>
            </a:r>
          </a:p>
          <a:p>
            <a:r>
              <a:rPr lang="it-IT" dirty="0" smtClean="0"/>
              <a:t>		www.bizzarritravagli.com</a:t>
            </a:r>
            <a:endParaRPr lang="it-IT" dirty="0"/>
          </a:p>
        </p:txBody>
      </p:sp>
      <p:sp>
        <p:nvSpPr>
          <p:cNvPr id="3" name="Titolo 2"/>
          <p:cNvSpPr>
            <a:spLocks noGrp="1"/>
          </p:cNvSpPr>
          <p:nvPr>
            <p:ph type="title"/>
          </p:nvPr>
        </p:nvSpPr>
        <p:spPr>
          <a:xfrm>
            <a:off x="777240" y="4797152"/>
            <a:ext cx="7543800" cy="1296144"/>
          </a:xfrm>
        </p:spPr>
        <p:txBody>
          <a:bodyPr/>
          <a:lstStyle/>
          <a:p>
            <a:r>
              <a:rPr lang="it-IT" sz="4000" b="1" dirty="0" smtClean="0"/>
              <a:t>OPPORTUNITA’: VADO ALL’ESTERO?</a:t>
            </a:r>
            <a:endParaRPr lang="it-IT" sz="4000" b="1" dirty="0"/>
          </a:p>
        </p:txBody>
      </p:sp>
      <p:sp>
        <p:nvSpPr>
          <p:cNvPr id="4" name="Segnaposto contenuto 3"/>
          <p:cNvSpPr>
            <a:spLocks noGrp="1"/>
          </p:cNvSpPr>
          <p:nvPr>
            <p:ph sz="quarter" idx="13"/>
          </p:nvPr>
        </p:nvSpPr>
        <p:spPr>
          <a:xfrm>
            <a:off x="251520" y="-603448"/>
            <a:ext cx="3273552" cy="4149080"/>
          </a:xfrm>
        </p:spPr>
        <p:txBody>
          <a:bodyPr/>
          <a:lstStyle/>
          <a:p>
            <a:r>
              <a:rPr lang="it-IT" b="1" dirty="0" smtClean="0"/>
              <a:t>Formazione a livello Universitario</a:t>
            </a:r>
          </a:p>
          <a:p>
            <a:endParaRPr lang="it-IT" dirty="0"/>
          </a:p>
        </p:txBody>
      </p:sp>
      <p:sp>
        <p:nvSpPr>
          <p:cNvPr id="5" name="Segnaposto contenuto 4"/>
          <p:cNvSpPr>
            <a:spLocks noGrp="1"/>
          </p:cNvSpPr>
          <p:nvPr>
            <p:ph sz="quarter" idx="14"/>
          </p:nvPr>
        </p:nvSpPr>
        <p:spPr/>
        <p:txBody>
          <a:bodyPr/>
          <a:lstStyle/>
          <a:p>
            <a:endParaRPr lang="it-IT" dirty="0"/>
          </a:p>
          <a:p>
            <a:endParaRPr lang="it-IT" dirty="0"/>
          </a:p>
        </p:txBody>
      </p:sp>
      <p:sp>
        <p:nvSpPr>
          <p:cNvPr id="6" name="Rettangolo 5"/>
          <p:cNvSpPr/>
          <p:nvPr/>
        </p:nvSpPr>
        <p:spPr>
          <a:xfrm>
            <a:off x="467544" y="1700808"/>
            <a:ext cx="2282552" cy="1202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r>
              <a:rPr lang="it-IT" dirty="0" smtClean="0"/>
              <a:t>ERASMUSPLUS </a:t>
            </a:r>
            <a:r>
              <a:rPr lang="it-IT" dirty="0" smtClean="0">
                <a:hlinkClick r:id="rId2"/>
              </a:rPr>
              <a:t>www.erasmusplus.itattivo</a:t>
            </a:r>
            <a:r>
              <a:rPr lang="it-IT" dirty="0" smtClean="0"/>
              <a:t> 2014-2020</a:t>
            </a:r>
            <a:endParaRPr lang="it-IT" dirty="0"/>
          </a:p>
        </p:txBody>
      </p:sp>
      <p:sp>
        <p:nvSpPr>
          <p:cNvPr id="7" name="Ovale 6"/>
          <p:cNvSpPr/>
          <p:nvPr/>
        </p:nvSpPr>
        <p:spPr>
          <a:xfrm>
            <a:off x="784242" y="3501008"/>
            <a:ext cx="357173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ERASMUS PLACEMENT www.programmallp.it</a:t>
            </a:r>
            <a:endParaRPr lang="it-IT" dirty="0"/>
          </a:p>
        </p:txBody>
      </p:sp>
      <p:sp>
        <p:nvSpPr>
          <p:cNvPr id="8" name="Rettangolo arrotondato 7"/>
          <p:cNvSpPr/>
          <p:nvPr/>
        </p:nvSpPr>
        <p:spPr>
          <a:xfrm>
            <a:off x="5436096" y="282352"/>
            <a:ext cx="3240360" cy="1418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GARANZIA GIOVANI www.garanziagiovani.gov.it</a:t>
            </a:r>
          </a:p>
          <a:p>
            <a:pPr algn="ctr"/>
            <a:endParaRPr lang="it-IT" dirty="0"/>
          </a:p>
        </p:txBody>
      </p:sp>
      <p:sp>
        <p:nvSpPr>
          <p:cNvPr id="9" name="Esplosione 2 8"/>
          <p:cNvSpPr/>
          <p:nvPr/>
        </p:nvSpPr>
        <p:spPr>
          <a:xfrm>
            <a:off x="3275856" y="1606487"/>
            <a:ext cx="2570584" cy="189039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EURESwww.eures.ch/</a:t>
            </a:r>
            <a:r>
              <a:rPr lang="it-IT" dirty="0" err="1" smtClean="0"/>
              <a:t>it</a:t>
            </a:r>
            <a:endParaRPr lang="it-IT" dirty="0"/>
          </a:p>
        </p:txBody>
      </p:sp>
      <p:sp>
        <p:nvSpPr>
          <p:cNvPr id="10" name="Pentagono 9"/>
          <p:cNvSpPr/>
          <p:nvPr/>
        </p:nvSpPr>
        <p:spPr>
          <a:xfrm>
            <a:off x="5292080" y="3501008"/>
            <a:ext cx="3672408" cy="108012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LEONARDO DA VINCI www.programmaleonardo.net</a:t>
            </a:r>
            <a:endParaRPr lang="it-IT" dirty="0"/>
          </a:p>
        </p:txBody>
      </p:sp>
    </p:spTree>
    <p:extLst>
      <p:ext uri="{BB962C8B-B14F-4D97-AF65-F5344CB8AC3E}">
        <p14:creationId xmlns:p14="http://schemas.microsoft.com/office/powerpoint/2010/main" val="39827813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1763688" y="6154738"/>
            <a:ext cx="597666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3" name="Titolo 2"/>
          <p:cNvSpPr>
            <a:spLocks noGrp="1"/>
          </p:cNvSpPr>
          <p:nvPr>
            <p:ph type="title"/>
          </p:nvPr>
        </p:nvSpPr>
        <p:spPr/>
        <p:txBody>
          <a:bodyPr/>
          <a:lstStyle/>
          <a:p>
            <a:pPr algn="ctr"/>
            <a:r>
              <a:rPr lang="it-IT" sz="4000" dirty="0" smtClean="0"/>
              <a:t>IL MIO CV: COME LO SCRIVO</a:t>
            </a:r>
            <a:endParaRPr lang="it-IT" sz="4000" dirty="0"/>
          </a:p>
        </p:txBody>
      </p:sp>
      <p:sp>
        <p:nvSpPr>
          <p:cNvPr id="4" name="Segnaposto contenuto 3"/>
          <p:cNvSpPr>
            <a:spLocks noGrp="1"/>
          </p:cNvSpPr>
          <p:nvPr>
            <p:ph sz="quarter" idx="13"/>
          </p:nvPr>
        </p:nvSpPr>
        <p:spPr/>
        <p:txBody>
          <a:bodyPr/>
          <a:lstStyle/>
          <a:p>
            <a:r>
              <a:rPr lang="it-IT" dirty="0" smtClean="0"/>
              <a:t>«CV EUROPASS» </a:t>
            </a:r>
          </a:p>
          <a:p>
            <a:r>
              <a:rPr lang="it-IT" dirty="0" smtClean="0"/>
              <a:t>Per  candidature in Enti pubblici</a:t>
            </a:r>
          </a:p>
          <a:p>
            <a:r>
              <a:rPr lang="it-IT" dirty="0" smtClean="0"/>
              <a:t>«CV FORMATO  NORMALE»</a:t>
            </a:r>
          </a:p>
          <a:p>
            <a:r>
              <a:rPr lang="it-IT" dirty="0" smtClean="0"/>
              <a:t>Lettura consigliata: </a:t>
            </a:r>
            <a:r>
              <a:rPr lang="it-IT" dirty="0" smtClean="0">
                <a:latin typeface="Aharoni" panose="02010803020104030203" pitchFamily="2" charset="-79"/>
                <a:cs typeface="Aharoni" panose="02010803020104030203" pitchFamily="2" charset="-79"/>
              </a:rPr>
              <a:t>«Il curriculum vincente» </a:t>
            </a:r>
            <a:r>
              <a:rPr lang="it-IT" dirty="0" smtClean="0"/>
              <a:t>di Luisa </a:t>
            </a:r>
            <a:r>
              <a:rPr lang="it-IT" dirty="0" err="1" smtClean="0"/>
              <a:t>Adani</a:t>
            </a:r>
            <a:endParaRPr lang="it-IT" dirty="0"/>
          </a:p>
        </p:txBody>
      </p:sp>
      <p:sp>
        <p:nvSpPr>
          <p:cNvPr id="5" name="Segnaposto contenuto 4"/>
          <p:cNvSpPr>
            <a:spLocks noGrp="1"/>
          </p:cNvSpPr>
          <p:nvPr>
            <p:ph sz="quarter" idx="14"/>
          </p:nvPr>
        </p:nvSpPr>
        <p:spPr>
          <a:xfrm>
            <a:off x="4932040" y="188640"/>
            <a:ext cx="3744416" cy="4608512"/>
          </a:xfrm>
        </p:spPr>
        <p:txBody>
          <a:bodyPr>
            <a:normAutofit lnSpcReduction="10000"/>
          </a:bodyPr>
          <a:lstStyle/>
          <a:p>
            <a:r>
              <a:rPr lang="it-IT" dirty="0" smtClean="0"/>
              <a:t>Forma chiara e sintetica</a:t>
            </a:r>
          </a:p>
          <a:p>
            <a:r>
              <a:rPr lang="it-IT" dirty="0" smtClean="0"/>
              <a:t>Formato grafica anche originale ma di immediata lettura</a:t>
            </a:r>
          </a:p>
          <a:p>
            <a:r>
              <a:rPr lang="it-IT" dirty="0" smtClean="0"/>
              <a:t>Occhio alla grammatica</a:t>
            </a:r>
          </a:p>
          <a:p>
            <a:r>
              <a:rPr lang="it-IT" dirty="0" smtClean="0"/>
              <a:t>Informazioni vere, sintetiche e progressive</a:t>
            </a:r>
          </a:p>
          <a:p>
            <a:r>
              <a:rPr lang="it-IT" dirty="0" smtClean="0"/>
              <a:t>Foto – formato </a:t>
            </a:r>
            <a:r>
              <a:rPr lang="it-IT" dirty="0" err="1" smtClean="0"/>
              <a:t>Europass</a:t>
            </a:r>
            <a:r>
              <a:rPr lang="it-IT" dirty="0" smtClean="0"/>
              <a:t> obbligatoria, per quello normale si può scegliere</a:t>
            </a:r>
          </a:p>
          <a:p>
            <a:r>
              <a:rPr lang="it-IT" dirty="0" smtClean="0"/>
              <a:t>Lettera accompagnamento</a:t>
            </a:r>
          </a:p>
          <a:p>
            <a:r>
              <a:rPr lang="it-IT" dirty="0" smtClean="0"/>
              <a:t>Farlo circolare in maniera efficacie</a:t>
            </a:r>
            <a:endParaRPr lang="it-IT" dirty="0"/>
          </a:p>
        </p:txBody>
      </p:sp>
    </p:spTree>
    <p:extLst>
      <p:ext uri="{BB962C8B-B14F-4D97-AF65-F5344CB8AC3E}">
        <p14:creationId xmlns:p14="http://schemas.microsoft.com/office/powerpoint/2010/main" val="35226597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1907704" y="6154738"/>
            <a:ext cx="5616624"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
        <p:nvSpPr>
          <p:cNvPr id="3" name="Titolo 2"/>
          <p:cNvSpPr>
            <a:spLocks noGrp="1"/>
          </p:cNvSpPr>
          <p:nvPr>
            <p:ph type="title"/>
          </p:nvPr>
        </p:nvSpPr>
        <p:spPr>
          <a:xfrm>
            <a:off x="777240" y="4725144"/>
            <a:ext cx="7543800" cy="1296144"/>
          </a:xfrm>
        </p:spPr>
        <p:txBody>
          <a:bodyPr/>
          <a:lstStyle/>
          <a:p>
            <a:pPr algn="ctr"/>
            <a:r>
              <a:rPr lang="it-IT" sz="4000" dirty="0" smtClean="0"/>
              <a:t>STUDIARE E LAVORARE E’ POSSIBILE? : APPRENDISTATO</a:t>
            </a:r>
            <a:endParaRPr lang="it-IT" sz="4000" dirty="0"/>
          </a:p>
        </p:txBody>
      </p:sp>
      <p:sp>
        <p:nvSpPr>
          <p:cNvPr id="4" name="Segnaposto contenuto 3"/>
          <p:cNvSpPr>
            <a:spLocks noGrp="1"/>
          </p:cNvSpPr>
          <p:nvPr>
            <p:ph sz="quarter" idx="13"/>
          </p:nvPr>
        </p:nvSpPr>
        <p:spPr/>
        <p:txBody>
          <a:bodyPr/>
          <a:lstStyle/>
          <a:p>
            <a:r>
              <a:rPr lang="it-IT" dirty="0" smtClean="0"/>
              <a:t>Attività lavorativa e formativa in azienda ed esterna all’azienda</a:t>
            </a:r>
            <a:endParaRPr lang="it-IT" dirty="0"/>
          </a:p>
        </p:txBody>
      </p:sp>
      <p:sp>
        <p:nvSpPr>
          <p:cNvPr id="5" name="Segnaposto contenuto 4"/>
          <p:cNvSpPr>
            <a:spLocks noGrp="1"/>
          </p:cNvSpPr>
          <p:nvPr>
            <p:ph sz="quarter" idx="14"/>
          </p:nvPr>
        </p:nvSpPr>
        <p:spPr>
          <a:xfrm>
            <a:off x="5029200" y="260648"/>
            <a:ext cx="3503240" cy="4320480"/>
          </a:xfrm>
        </p:spPr>
        <p:txBody>
          <a:bodyPr>
            <a:normAutofit lnSpcReduction="10000"/>
          </a:bodyPr>
          <a:lstStyle/>
          <a:p>
            <a:r>
              <a:rPr lang="it-IT" dirty="0" smtClean="0"/>
              <a:t>1) 15-18 anni : qualifica e diploma professionale, diploma di istruzione secondaria superiore</a:t>
            </a:r>
          </a:p>
          <a:p>
            <a:r>
              <a:rPr lang="it-IT" dirty="0" smtClean="0"/>
              <a:t>2) 18-29 anni ; professionalizzante , accedo ad una professione </a:t>
            </a:r>
          </a:p>
          <a:p>
            <a:r>
              <a:rPr lang="it-IT" dirty="0" smtClean="0"/>
              <a:t>3) 18-29 anni: diploma di istruzione secondaria superiore, titolo studio universitario, dottorati, master</a:t>
            </a:r>
            <a:endParaRPr lang="it-IT" dirty="0"/>
          </a:p>
        </p:txBody>
      </p:sp>
    </p:spTree>
    <p:extLst>
      <p:ext uri="{BB962C8B-B14F-4D97-AF65-F5344CB8AC3E}">
        <p14:creationId xmlns:p14="http://schemas.microsoft.com/office/powerpoint/2010/main" val="2024700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2267744" y="6154738"/>
            <a:ext cx="5400600"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
        <p:nvSpPr>
          <p:cNvPr id="3" name="Titolo 2"/>
          <p:cNvSpPr>
            <a:spLocks noGrp="1"/>
          </p:cNvSpPr>
          <p:nvPr>
            <p:ph type="title"/>
          </p:nvPr>
        </p:nvSpPr>
        <p:spPr>
          <a:xfrm>
            <a:off x="777240" y="4876800"/>
            <a:ext cx="7543800" cy="1216496"/>
          </a:xfrm>
        </p:spPr>
        <p:txBody>
          <a:bodyPr/>
          <a:lstStyle/>
          <a:p>
            <a:pPr algn="ctr"/>
            <a:r>
              <a:rPr lang="it-IT" sz="4000" dirty="0" smtClean="0"/>
              <a:t>ACCEDO AL LAVORO CON IL TIROCINIO FORMATIVO</a:t>
            </a:r>
            <a:endParaRPr lang="it-IT" sz="4000" dirty="0"/>
          </a:p>
        </p:txBody>
      </p:sp>
      <p:graphicFrame>
        <p:nvGraphicFramePr>
          <p:cNvPr id="6" name="Segnaposto contenuto 5"/>
          <p:cNvGraphicFramePr>
            <a:graphicFrameLocks noGrp="1"/>
          </p:cNvGraphicFramePr>
          <p:nvPr>
            <p:ph sz="quarter" idx="13"/>
            <p:extLst>
              <p:ext uri="{D42A27DB-BD31-4B8C-83A1-F6EECF244321}">
                <p14:modId xmlns:p14="http://schemas.microsoft.com/office/powerpoint/2010/main" val="685874096"/>
              </p:ext>
            </p:extLst>
          </p:nvPr>
        </p:nvGraphicFramePr>
        <p:xfrm>
          <a:off x="107504" y="0"/>
          <a:ext cx="446449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Segnaposto contenuto 6"/>
          <p:cNvGraphicFramePr>
            <a:graphicFrameLocks noGrp="1"/>
          </p:cNvGraphicFramePr>
          <p:nvPr>
            <p:ph sz="quarter" idx="14"/>
            <p:extLst>
              <p:ext uri="{D42A27DB-BD31-4B8C-83A1-F6EECF244321}">
                <p14:modId xmlns:p14="http://schemas.microsoft.com/office/powerpoint/2010/main" val="591271058"/>
              </p:ext>
            </p:extLst>
          </p:nvPr>
        </p:nvGraphicFramePr>
        <p:xfrm>
          <a:off x="4932040" y="65314"/>
          <a:ext cx="4032448" cy="46598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092179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1907704" y="6154738"/>
            <a:ext cx="5400600"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3" name="Titolo 2"/>
          <p:cNvSpPr>
            <a:spLocks noGrp="1"/>
          </p:cNvSpPr>
          <p:nvPr>
            <p:ph type="title"/>
          </p:nvPr>
        </p:nvSpPr>
        <p:spPr>
          <a:xfrm>
            <a:off x="777240" y="4797152"/>
            <a:ext cx="7543800" cy="1296144"/>
          </a:xfrm>
        </p:spPr>
        <p:txBody>
          <a:bodyPr/>
          <a:lstStyle/>
          <a:p>
            <a:pPr algn="ctr"/>
            <a:r>
              <a:rPr lang="it-IT" sz="4000" dirty="0" smtClean="0"/>
              <a:t>Fondazione Consulenti per il lavoro</a:t>
            </a:r>
            <a:endParaRPr lang="it-IT" sz="4000" dirty="0"/>
          </a:p>
        </p:txBody>
      </p:sp>
      <p:sp>
        <p:nvSpPr>
          <p:cNvPr id="4" name="Segnaposto contenuto 3"/>
          <p:cNvSpPr>
            <a:spLocks noGrp="1"/>
          </p:cNvSpPr>
          <p:nvPr>
            <p:ph sz="quarter" idx="13"/>
          </p:nvPr>
        </p:nvSpPr>
        <p:spPr>
          <a:xfrm>
            <a:off x="395536" y="188640"/>
            <a:ext cx="3744416" cy="4608512"/>
          </a:xfrm>
        </p:spPr>
        <p:txBody>
          <a:bodyPr>
            <a:normAutofit/>
          </a:bodyPr>
          <a:lstStyle/>
          <a:p>
            <a:r>
              <a:rPr lang="it-IT" dirty="0" smtClean="0"/>
              <a:t>Agenzia accreditata dal Ministero del Lavoro </a:t>
            </a:r>
          </a:p>
          <a:p>
            <a:r>
              <a:rPr lang="it-IT" dirty="0" smtClean="0"/>
              <a:t>Ha promosso negli ultimi anni il maggior numero di tirocini a livello nazionale, con un tasso di trasformazione in rapporti di lavoro che si avvicina al 60%.</a:t>
            </a:r>
          </a:p>
          <a:p>
            <a:r>
              <a:rPr lang="it-IT" dirty="0" smtClean="0"/>
              <a:t>Per saperne di più:</a:t>
            </a:r>
          </a:p>
          <a:p>
            <a:r>
              <a:rPr lang="it-IT" b="1" dirty="0" smtClean="0"/>
              <a:t>www.fondazionelavoro.it</a:t>
            </a:r>
          </a:p>
        </p:txBody>
      </p:sp>
      <p:sp>
        <p:nvSpPr>
          <p:cNvPr id="5" name="Segnaposto contenuto 4"/>
          <p:cNvSpPr>
            <a:spLocks noGrp="1"/>
          </p:cNvSpPr>
          <p:nvPr>
            <p:ph sz="quarter" idx="14"/>
          </p:nvPr>
        </p:nvSpPr>
        <p:spPr>
          <a:xfrm>
            <a:off x="5004048" y="548680"/>
            <a:ext cx="3273552" cy="4248472"/>
          </a:xfrm>
        </p:spPr>
        <p:txBody>
          <a:bodyPr/>
          <a:lstStyle/>
          <a:p>
            <a:r>
              <a:rPr lang="it-IT" dirty="0" smtClean="0"/>
              <a:t>Il processo dei tirocini formativi:</a:t>
            </a:r>
          </a:p>
          <a:p>
            <a:r>
              <a:rPr lang="it-IT" dirty="0" smtClean="0"/>
              <a:t>- attivazione tirocinio</a:t>
            </a:r>
          </a:p>
          <a:p>
            <a:r>
              <a:rPr lang="it-IT" dirty="0" smtClean="0"/>
              <a:t>-</a:t>
            </a:r>
            <a:r>
              <a:rPr lang="it-IT" dirty="0" err="1" smtClean="0"/>
              <a:t>matching</a:t>
            </a:r>
            <a:r>
              <a:rPr lang="it-IT" dirty="0" smtClean="0"/>
              <a:t> (incontro domanda-offerta)</a:t>
            </a:r>
          </a:p>
          <a:p>
            <a:r>
              <a:rPr lang="it-IT" dirty="0" smtClean="0"/>
              <a:t>- avvio del tirocinio</a:t>
            </a:r>
          </a:p>
          <a:p>
            <a:r>
              <a:rPr lang="it-IT" dirty="0" smtClean="0"/>
              <a:t>- monitoraggio e valutazione</a:t>
            </a:r>
          </a:p>
          <a:p>
            <a:r>
              <a:rPr lang="it-IT" dirty="0" smtClean="0"/>
              <a:t>- elaborazione cedolino paga</a:t>
            </a:r>
          </a:p>
          <a:p>
            <a:r>
              <a:rPr lang="it-IT" dirty="0" smtClean="0"/>
              <a:t>Rilascio modello CU</a:t>
            </a:r>
            <a:endParaRPr lang="it-IT" dirty="0"/>
          </a:p>
        </p:txBody>
      </p:sp>
    </p:spTree>
    <p:extLst>
      <p:ext uri="{BB962C8B-B14F-4D97-AF65-F5344CB8AC3E}">
        <p14:creationId xmlns:p14="http://schemas.microsoft.com/office/powerpoint/2010/main" val="554023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2"/>
          </p:nvPr>
        </p:nvSpPr>
        <p:spPr>
          <a:xfrm>
            <a:off x="2051720" y="6154738"/>
            <a:ext cx="5328592"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3" name="Titolo 2"/>
          <p:cNvSpPr>
            <a:spLocks noGrp="1"/>
          </p:cNvSpPr>
          <p:nvPr>
            <p:ph type="title"/>
          </p:nvPr>
        </p:nvSpPr>
        <p:spPr>
          <a:xfrm>
            <a:off x="777240" y="4876800"/>
            <a:ext cx="7543800" cy="1216496"/>
          </a:xfrm>
        </p:spPr>
        <p:txBody>
          <a:bodyPr/>
          <a:lstStyle/>
          <a:p>
            <a:pPr algn="ctr"/>
            <a:r>
              <a:rPr lang="it-IT" sz="4000" dirty="0" smtClean="0"/>
              <a:t>UN AIUTINO WEB 3.0</a:t>
            </a:r>
            <a:br>
              <a:rPr lang="it-IT" sz="4000" dirty="0" smtClean="0"/>
            </a:br>
            <a:r>
              <a:rPr lang="it-IT" sz="4000" dirty="0" smtClean="0"/>
              <a:t>PER CERCARE UN LAVORO</a:t>
            </a:r>
            <a:endParaRPr lang="it-IT" sz="4000" dirty="0"/>
          </a:p>
        </p:txBody>
      </p:sp>
      <p:sp>
        <p:nvSpPr>
          <p:cNvPr id="4" name="Segnaposto contenuto 3"/>
          <p:cNvSpPr>
            <a:spLocks noGrp="1"/>
          </p:cNvSpPr>
          <p:nvPr>
            <p:ph sz="quarter" idx="13"/>
          </p:nvPr>
        </p:nvSpPr>
        <p:spPr>
          <a:xfrm>
            <a:off x="323528" y="116632"/>
            <a:ext cx="4281664" cy="4392488"/>
          </a:xfrm>
        </p:spPr>
        <p:txBody>
          <a:bodyPr>
            <a:normAutofit/>
          </a:bodyPr>
          <a:lstStyle/>
          <a:p>
            <a:r>
              <a:rPr lang="it-IT" dirty="0" smtClean="0">
                <a:hlinkClick r:id="rId2"/>
              </a:rPr>
              <a:t>www.almalaurea.it</a:t>
            </a:r>
            <a:endParaRPr lang="it-IT" dirty="0" smtClean="0"/>
          </a:p>
          <a:p>
            <a:r>
              <a:rPr lang="it-IT" dirty="0" smtClean="0">
                <a:hlinkClick r:id="rId3"/>
              </a:rPr>
              <a:t>www.clicklavoro.it</a:t>
            </a:r>
            <a:endParaRPr lang="it-IT" dirty="0" smtClean="0"/>
          </a:p>
          <a:p>
            <a:r>
              <a:rPr lang="it-IT" dirty="0" smtClean="0">
                <a:hlinkClick r:id="rId4"/>
              </a:rPr>
              <a:t>www.infoJobs.it</a:t>
            </a:r>
            <a:endParaRPr lang="it-IT" dirty="0" smtClean="0"/>
          </a:p>
          <a:p>
            <a:r>
              <a:rPr lang="it-IT" dirty="0" smtClean="0">
                <a:hlinkClick r:id="rId5"/>
              </a:rPr>
              <a:t>www.jobrapido.com</a:t>
            </a:r>
            <a:endParaRPr lang="it-IT" dirty="0" smtClean="0"/>
          </a:p>
          <a:p>
            <a:r>
              <a:rPr lang="it-IT" dirty="0" smtClean="0">
                <a:hlinkClick r:id="rId6"/>
              </a:rPr>
              <a:t>www.lavoro.corriere.it</a:t>
            </a:r>
            <a:endParaRPr lang="it-IT" dirty="0" smtClean="0"/>
          </a:p>
          <a:p>
            <a:r>
              <a:rPr lang="it-IT" dirty="0" smtClean="0">
                <a:hlinkClick r:id="rId7"/>
              </a:rPr>
              <a:t>www.experteer.it</a:t>
            </a:r>
            <a:endParaRPr lang="it-IT" dirty="0" smtClean="0"/>
          </a:p>
          <a:p>
            <a:r>
              <a:rPr lang="it-IT" dirty="0" smtClean="0">
                <a:hlinkClick r:id="rId8"/>
              </a:rPr>
              <a:t>www.scambieuropei.it</a:t>
            </a:r>
            <a:endParaRPr lang="it-IT" dirty="0" smtClean="0"/>
          </a:p>
          <a:p>
            <a:r>
              <a:rPr lang="it-IT" dirty="0" smtClean="0">
                <a:hlinkClick r:id="rId9"/>
              </a:rPr>
              <a:t>www.bachecalavoro.co</a:t>
            </a:r>
            <a:endParaRPr lang="it-IT" dirty="0" smtClean="0"/>
          </a:p>
          <a:p>
            <a:r>
              <a:rPr lang="it-IT" dirty="0" smtClean="0"/>
              <a:t>https://ec.europa.eu</a:t>
            </a:r>
            <a:endParaRPr lang="it-IT" dirty="0"/>
          </a:p>
        </p:txBody>
      </p:sp>
      <p:sp>
        <p:nvSpPr>
          <p:cNvPr id="5" name="Segnaposto contenuto 4"/>
          <p:cNvSpPr>
            <a:spLocks noGrp="1"/>
          </p:cNvSpPr>
          <p:nvPr>
            <p:ph sz="quarter" idx="14"/>
          </p:nvPr>
        </p:nvSpPr>
        <p:spPr>
          <a:xfrm>
            <a:off x="4355976" y="548680"/>
            <a:ext cx="4464496" cy="3888432"/>
          </a:xfrm>
        </p:spPr>
        <p:txBody>
          <a:bodyPr>
            <a:normAutofit fontScale="92500" lnSpcReduction="20000"/>
          </a:bodyPr>
          <a:lstStyle/>
          <a:p>
            <a:r>
              <a:rPr lang="it-IT" dirty="0" smtClean="0">
                <a:hlinkClick r:id="rId10"/>
              </a:rPr>
              <a:t>www.lavoro.org</a:t>
            </a:r>
            <a:r>
              <a:rPr lang="it-IT" dirty="0" smtClean="0"/>
              <a:t>.</a:t>
            </a:r>
          </a:p>
          <a:p>
            <a:r>
              <a:rPr lang="it-IT" dirty="0" smtClean="0">
                <a:solidFill>
                  <a:srgbClr val="FF0000"/>
                </a:solidFill>
                <a:hlinkClick r:id="rId11"/>
              </a:rPr>
              <a:t>www.biancolavoro.it</a:t>
            </a:r>
            <a:endParaRPr lang="it-IT" dirty="0" smtClean="0">
              <a:solidFill>
                <a:srgbClr val="FF0000"/>
              </a:solidFill>
            </a:endParaRPr>
          </a:p>
          <a:p>
            <a:r>
              <a:rPr lang="it-IT" dirty="0" smtClean="0">
                <a:hlinkClick r:id="rId12"/>
              </a:rPr>
              <a:t>www.ticonsiglio.com</a:t>
            </a:r>
            <a:endParaRPr lang="it-IT" dirty="0" smtClean="0"/>
          </a:p>
          <a:p>
            <a:r>
              <a:rPr lang="it-IT" dirty="0" smtClean="0">
                <a:hlinkClick r:id="rId13"/>
              </a:rPr>
              <a:t>www.mondolavoro.it</a:t>
            </a:r>
            <a:endParaRPr lang="it-IT" dirty="0" smtClean="0"/>
          </a:p>
          <a:p>
            <a:r>
              <a:rPr lang="it-IT" dirty="0" smtClean="0">
                <a:hlinkClick r:id="rId14"/>
              </a:rPr>
              <a:t>www.jobisjob.it</a:t>
            </a:r>
            <a:r>
              <a:rPr lang="it-IT" dirty="0" smtClean="0"/>
              <a:t>, jooble.it  </a:t>
            </a:r>
          </a:p>
          <a:p>
            <a:endParaRPr lang="it-IT" dirty="0"/>
          </a:p>
          <a:p>
            <a:pPr algn="just"/>
            <a:endParaRPr lang="it-IT" dirty="0" smtClean="0"/>
          </a:p>
          <a:p>
            <a:pPr algn="just"/>
            <a:r>
              <a:rPr lang="it-IT" dirty="0" smtClean="0"/>
              <a:t>Buono lo strumento dei social, FB, </a:t>
            </a:r>
            <a:r>
              <a:rPr lang="it-IT" dirty="0" err="1" smtClean="0"/>
              <a:t>Twitter</a:t>
            </a:r>
            <a:r>
              <a:rPr lang="it-IT" dirty="0" smtClean="0"/>
              <a:t>, </a:t>
            </a:r>
            <a:r>
              <a:rPr lang="it-IT" dirty="0" err="1" smtClean="0"/>
              <a:t>LinkedIn</a:t>
            </a:r>
            <a:r>
              <a:rPr lang="it-IT" dirty="0" smtClean="0"/>
              <a:t>, nell’era 3.0 è importante avere un’ampia rete di contatti che consenta  la circolarità delle informazioni.</a:t>
            </a:r>
          </a:p>
          <a:p>
            <a:pPr algn="just"/>
            <a:endParaRPr lang="it-IT" dirty="0"/>
          </a:p>
          <a:p>
            <a:pPr algn="just"/>
            <a:r>
              <a:rPr lang="it-IT" sz="1500" dirty="0" smtClean="0"/>
              <a:t>Fonte: Fondazione Consulenti per il Lavoro</a:t>
            </a:r>
          </a:p>
        </p:txBody>
      </p:sp>
    </p:spTree>
    <p:extLst>
      <p:ext uri="{BB962C8B-B14F-4D97-AF65-F5344CB8AC3E}">
        <p14:creationId xmlns:p14="http://schemas.microsoft.com/office/powerpoint/2010/main" val="3486589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755576" y="4725144"/>
            <a:ext cx="7543800" cy="1224136"/>
          </a:xfrm>
        </p:spPr>
        <p:txBody>
          <a:bodyPr/>
          <a:lstStyle/>
          <a:p>
            <a:pPr algn="ctr"/>
            <a:r>
              <a:rPr lang="it-IT" sz="4000" dirty="0" smtClean="0"/>
              <a:t>DATI SULL’OCCUPAZIONE</a:t>
            </a:r>
            <a:br>
              <a:rPr lang="it-IT" sz="4000" dirty="0" smtClean="0"/>
            </a:br>
            <a:r>
              <a:rPr lang="it-IT" sz="1800" dirty="0" smtClean="0"/>
              <a:t>Fonte SHRPPL Padova</a:t>
            </a:r>
            <a:endParaRPr lang="it-IT" sz="1800" dirty="0"/>
          </a:p>
        </p:txBody>
      </p:sp>
      <p:sp>
        <p:nvSpPr>
          <p:cNvPr id="2" name="Segnaposto piè di pagina 1"/>
          <p:cNvSpPr>
            <a:spLocks noGrp="1"/>
          </p:cNvSpPr>
          <p:nvPr>
            <p:ph type="ftr" sz="quarter" idx="12"/>
          </p:nvPr>
        </p:nvSpPr>
        <p:spPr>
          <a:xfrm>
            <a:off x="2051720" y="6154738"/>
            <a:ext cx="5760640"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graphicFrame>
        <p:nvGraphicFramePr>
          <p:cNvPr id="7" name="Segnaposto contenuto 6"/>
          <p:cNvGraphicFramePr>
            <a:graphicFrameLocks/>
          </p:cNvGraphicFramePr>
          <p:nvPr>
            <p:extLst>
              <p:ext uri="{D42A27DB-BD31-4B8C-83A1-F6EECF244321}">
                <p14:modId xmlns:p14="http://schemas.microsoft.com/office/powerpoint/2010/main" val="2522573814"/>
              </p:ext>
            </p:extLst>
          </p:nvPr>
        </p:nvGraphicFramePr>
        <p:xfrm>
          <a:off x="395536" y="260648"/>
          <a:ext cx="8336750"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336702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7240" y="4797152"/>
            <a:ext cx="7543800" cy="994048"/>
          </a:xfrm>
        </p:spPr>
        <p:txBody>
          <a:bodyPr/>
          <a:lstStyle/>
          <a:p>
            <a:pPr algn="ctr"/>
            <a:r>
              <a:rPr lang="it-IT" dirty="0" smtClean="0"/>
              <a:t> </a:t>
            </a:r>
            <a:br>
              <a:rPr lang="it-IT" dirty="0" smtClean="0"/>
            </a:br>
            <a:r>
              <a:rPr lang="it-IT" dirty="0" smtClean="0"/>
              <a:t/>
            </a:r>
            <a:br>
              <a:rPr lang="it-IT" dirty="0" smtClean="0"/>
            </a:br>
            <a:r>
              <a:rPr lang="it-IT" dirty="0"/>
              <a:t/>
            </a:r>
            <a:br>
              <a:rPr lang="it-IT" dirty="0"/>
            </a:br>
            <a:r>
              <a:rPr lang="it-IT" dirty="0" smtClean="0"/>
              <a:t/>
            </a:r>
            <a:br>
              <a:rPr lang="it-IT" dirty="0" smtClean="0"/>
            </a:br>
            <a:r>
              <a:rPr lang="it-IT" sz="4000" dirty="0" smtClean="0"/>
              <a:t>DATI SULL’OCCUPAZIONE</a:t>
            </a:r>
            <a:r>
              <a:rPr lang="it-IT" sz="4000" dirty="0"/>
              <a:t> </a:t>
            </a:r>
            <a:r>
              <a:rPr lang="it-IT" sz="4000" dirty="0" smtClean="0"/>
              <a:t/>
            </a:r>
            <a:br>
              <a:rPr lang="it-IT" sz="4000" dirty="0" smtClean="0"/>
            </a:br>
            <a:r>
              <a:rPr lang="it-IT" sz="1800" dirty="0" smtClean="0"/>
              <a:t>Fonte SHRPPL Padova</a:t>
            </a:r>
            <a:endParaRPr lang="it-IT" sz="1800" dirty="0"/>
          </a:p>
        </p:txBody>
      </p:sp>
      <p:sp>
        <p:nvSpPr>
          <p:cNvPr id="3" name="Segnaposto piè di pagina 2"/>
          <p:cNvSpPr>
            <a:spLocks noGrp="1"/>
          </p:cNvSpPr>
          <p:nvPr>
            <p:ph type="ftr" sz="quarter" idx="12"/>
          </p:nvPr>
        </p:nvSpPr>
        <p:spPr>
          <a:xfrm>
            <a:off x="2051720" y="6093296"/>
            <a:ext cx="5472608"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graphicFrame>
        <p:nvGraphicFramePr>
          <p:cNvPr id="4" name="Segnaposto contenuto 10"/>
          <p:cNvGraphicFramePr>
            <a:graphicFrameLocks/>
          </p:cNvGraphicFramePr>
          <p:nvPr>
            <p:extLst>
              <p:ext uri="{D42A27DB-BD31-4B8C-83A1-F6EECF244321}">
                <p14:modId xmlns:p14="http://schemas.microsoft.com/office/powerpoint/2010/main" val="4071873256"/>
              </p:ext>
            </p:extLst>
          </p:nvPr>
        </p:nvGraphicFramePr>
        <p:xfrm>
          <a:off x="611560" y="260648"/>
          <a:ext cx="7992888"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541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133600" y="188640"/>
            <a:ext cx="6096000" cy="4320479"/>
          </a:xfrm>
        </p:spPr>
        <p:txBody>
          <a:bodyPr>
            <a:normAutofit/>
          </a:bodyPr>
          <a:lstStyle/>
          <a:p>
            <a:r>
              <a:rPr lang="it-IT" b="1" i="1" dirty="0"/>
              <a:t>Sentenza n. 7024 C. Cassazione  del 8 aprile 2015</a:t>
            </a:r>
          </a:p>
          <a:p>
            <a:r>
              <a:rPr lang="it-IT" dirty="0"/>
              <a:t>Indici della subordinazione:</a:t>
            </a:r>
          </a:p>
          <a:p>
            <a:r>
              <a:rPr lang="it-IT" dirty="0"/>
              <a:t>Retribuzione fissa mensile</a:t>
            </a:r>
          </a:p>
          <a:p>
            <a:r>
              <a:rPr lang="it-IT" dirty="0"/>
              <a:t>Orario di lavoro fisso e continuato</a:t>
            </a:r>
          </a:p>
          <a:p>
            <a:r>
              <a:rPr lang="it-IT" dirty="0"/>
              <a:t>Continuazione della prestazione</a:t>
            </a:r>
          </a:p>
          <a:p>
            <a:r>
              <a:rPr lang="it-IT" dirty="0"/>
              <a:t>Vincolo di soggezione al potere organizzativo, direttivo e disciplinare</a:t>
            </a:r>
          </a:p>
          <a:p>
            <a:r>
              <a:rPr lang="it-IT" dirty="0"/>
              <a:t>Inserimento nell’organizzazione aziendale</a:t>
            </a:r>
          </a:p>
          <a:p>
            <a:r>
              <a:rPr lang="it-IT" dirty="0"/>
              <a:t>Assenza del rischio  della prestazione (di mezzi)</a:t>
            </a:r>
          </a:p>
          <a:p>
            <a:endParaRPr lang="it-IT" dirty="0"/>
          </a:p>
        </p:txBody>
      </p:sp>
      <p:sp>
        <p:nvSpPr>
          <p:cNvPr id="3" name="Titolo 2"/>
          <p:cNvSpPr>
            <a:spLocks noGrp="1"/>
          </p:cNvSpPr>
          <p:nvPr>
            <p:ph type="title"/>
          </p:nvPr>
        </p:nvSpPr>
        <p:spPr>
          <a:xfrm>
            <a:off x="755576" y="4149080"/>
            <a:ext cx="7543800" cy="1728192"/>
          </a:xfrm>
        </p:spPr>
        <p:txBody>
          <a:bodyPr/>
          <a:lstStyle/>
          <a:p>
            <a:pPr algn="ctr"/>
            <a:r>
              <a:rPr lang="it-IT" sz="3200" dirty="0" smtClean="0"/>
              <a:t>LAVORO SUBORDINATO A TEMPO INDETERMINATO</a:t>
            </a:r>
            <a:br>
              <a:rPr lang="it-IT" sz="3200" dirty="0" smtClean="0"/>
            </a:br>
            <a:r>
              <a:rPr lang="it-IT" sz="3200" dirty="0" smtClean="0"/>
              <a:t>(PURO)</a:t>
            </a:r>
            <a:endParaRPr lang="it-IT" sz="3200" dirty="0"/>
          </a:p>
        </p:txBody>
      </p:sp>
      <p:sp>
        <p:nvSpPr>
          <p:cNvPr id="4" name="Segnaposto piè di pagina 3"/>
          <p:cNvSpPr>
            <a:spLocks noGrp="1"/>
          </p:cNvSpPr>
          <p:nvPr>
            <p:ph type="ftr" sz="quarter" idx="12"/>
          </p:nvPr>
        </p:nvSpPr>
        <p:spPr>
          <a:xfrm>
            <a:off x="1763688" y="6154738"/>
            <a:ext cx="633670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7391218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5445224"/>
            <a:ext cx="7543800" cy="648072"/>
          </a:xfrm>
        </p:spPr>
        <p:txBody>
          <a:bodyPr/>
          <a:lstStyle/>
          <a:p>
            <a:pPr algn="ctr"/>
            <a:r>
              <a:rPr lang="it-IT" sz="3200" dirty="0" smtClean="0"/>
              <a:t> RAPPORTI DI LAVOROATTIVATI 2015</a:t>
            </a:r>
            <a:endParaRPr lang="it-IT" sz="3200" dirty="0"/>
          </a:p>
        </p:txBody>
      </p:sp>
      <p:sp>
        <p:nvSpPr>
          <p:cNvPr id="3" name="Segnaposto piè di pagina 2"/>
          <p:cNvSpPr>
            <a:spLocks noGrp="1"/>
          </p:cNvSpPr>
          <p:nvPr>
            <p:ph type="ftr" sz="quarter" idx="12"/>
          </p:nvPr>
        </p:nvSpPr>
        <p:spPr>
          <a:xfrm>
            <a:off x="1763688" y="6154738"/>
            <a:ext cx="5544616" cy="365125"/>
          </a:xfrm>
        </p:spPr>
        <p:txBody>
          <a:bodyPr/>
          <a:lstStyle/>
          <a:p>
            <a:pPr algn="ctr"/>
            <a:r>
              <a:rPr lang="it-IT" dirty="0" smtClean="0"/>
              <a:t>Travagli </a:t>
            </a:r>
            <a:r>
              <a:rPr lang="it-IT" dirty="0" err="1" smtClean="0"/>
              <a:t>d.ssa</a:t>
            </a:r>
            <a:r>
              <a:rPr lang="it-IT" dirty="0" smtClean="0"/>
              <a:t> Angela Consulente del Lavoro -  a.travagli@ferraraimprendo.it - 	</a:t>
            </a:r>
            <a:r>
              <a:rPr lang="it-IT" dirty="0" smtClean="0">
                <a:hlinkClick r:id="rId2"/>
              </a:rPr>
              <a:t>www.bizzarritravagli.com</a:t>
            </a:r>
            <a:r>
              <a:rPr lang="it-IT" dirty="0" smtClean="0"/>
              <a:t> – Fonte SHRPPL Padova</a:t>
            </a:r>
            <a:endParaRPr lang="it-IT" dirty="0"/>
          </a:p>
        </p:txBody>
      </p:sp>
      <p:graphicFrame>
        <p:nvGraphicFramePr>
          <p:cNvPr id="5" name="Segnaposto contenuto 3"/>
          <p:cNvGraphicFramePr>
            <a:graphicFrameLocks/>
          </p:cNvGraphicFramePr>
          <p:nvPr>
            <p:extLst>
              <p:ext uri="{D42A27DB-BD31-4B8C-83A1-F6EECF244321}">
                <p14:modId xmlns:p14="http://schemas.microsoft.com/office/powerpoint/2010/main" val="510550283"/>
              </p:ext>
            </p:extLst>
          </p:nvPr>
        </p:nvGraphicFramePr>
        <p:xfrm>
          <a:off x="179512" y="116632"/>
          <a:ext cx="8856984" cy="5207211"/>
        </p:xfrm>
        <a:graphic>
          <a:graphicData uri="http://schemas.openxmlformats.org/drawingml/2006/table">
            <a:tbl>
              <a:tblPr firstRow="1" bandRow="1">
                <a:tableStyleId>{5C22544A-7EE6-4342-B048-85BDC9FD1C3A}</a:tableStyleId>
              </a:tblPr>
              <a:tblGrid>
                <a:gridCol w="4146223"/>
                <a:gridCol w="850546"/>
                <a:gridCol w="850546"/>
                <a:gridCol w="764068"/>
                <a:gridCol w="1621271"/>
                <a:gridCol w="624330"/>
              </a:tblGrid>
              <a:tr h="355746">
                <a:tc>
                  <a:txBody>
                    <a:bodyPr/>
                    <a:lstStyle/>
                    <a:p>
                      <a:endParaRPr lang="it-IT" dirty="0"/>
                    </a:p>
                  </a:txBody>
                  <a:tcPr marL="68580" marR="68580"/>
                </a:tc>
                <a:tc gridSpan="3">
                  <a:txBody>
                    <a:bodyPr/>
                    <a:lstStyle/>
                    <a:p>
                      <a:pPr algn="ctr"/>
                      <a:r>
                        <a:rPr lang="it-IT" sz="1400" dirty="0" smtClean="0"/>
                        <a:t>GEN</a:t>
                      </a:r>
                      <a:r>
                        <a:rPr lang="it-IT" sz="1400" baseline="0" dirty="0" smtClean="0"/>
                        <a:t>-LUG</a:t>
                      </a:r>
                      <a:endParaRPr lang="it-IT" sz="1400" dirty="0"/>
                    </a:p>
                  </a:txBody>
                  <a:tcPr marL="68580" marR="68580"/>
                </a:tc>
                <a:tc hMerge="1">
                  <a:txBody>
                    <a:bodyPr/>
                    <a:lstStyle/>
                    <a:p>
                      <a:endParaRPr lang="it-IT" dirty="0"/>
                    </a:p>
                  </a:txBody>
                  <a:tcPr/>
                </a:tc>
                <a:tc hMerge="1">
                  <a:txBody>
                    <a:bodyPr/>
                    <a:lstStyle/>
                    <a:p>
                      <a:endParaRPr lang="it-IT" dirty="0"/>
                    </a:p>
                  </a:txBody>
                  <a:tcPr/>
                </a:tc>
                <a:tc gridSpan="2">
                  <a:txBody>
                    <a:bodyPr/>
                    <a:lstStyle/>
                    <a:p>
                      <a:r>
                        <a:rPr lang="it-IT" sz="1400" dirty="0" smtClean="0"/>
                        <a:t>GEN-LUG</a:t>
                      </a:r>
                      <a:r>
                        <a:rPr lang="it-IT" sz="1400" baseline="0" dirty="0" smtClean="0"/>
                        <a:t> 2015 SU 2014</a:t>
                      </a:r>
                      <a:endParaRPr lang="it-IT" sz="1400" dirty="0"/>
                    </a:p>
                  </a:txBody>
                  <a:tcPr marL="68580" marR="68580"/>
                </a:tc>
                <a:tc hMerge="1">
                  <a:txBody>
                    <a:bodyPr/>
                    <a:lstStyle/>
                    <a:p>
                      <a:endParaRPr lang="it-IT" dirty="0"/>
                    </a:p>
                  </a:txBody>
                  <a:tcPr/>
                </a:tc>
              </a:tr>
              <a:tr h="800429">
                <a:tc>
                  <a:txBody>
                    <a:bodyPr/>
                    <a:lstStyle/>
                    <a:p>
                      <a:endParaRPr lang="it-IT" dirty="0"/>
                    </a:p>
                  </a:txBody>
                  <a:tcPr marL="68580" marR="68580"/>
                </a:tc>
                <a:tc>
                  <a:txBody>
                    <a:bodyPr/>
                    <a:lstStyle/>
                    <a:p>
                      <a:pPr algn="ctr"/>
                      <a:r>
                        <a:rPr lang="it-IT" sz="1600" dirty="0" smtClean="0"/>
                        <a:t>2013</a:t>
                      </a:r>
                      <a:endParaRPr lang="it-IT" sz="1600" dirty="0"/>
                    </a:p>
                  </a:txBody>
                  <a:tcPr marL="68580" marR="68580"/>
                </a:tc>
                <a:tc>
                  <a:txBody>
                    <a:bodyPr/>
                    <a:lstStyle/>
                    <a:p>
                      <a:pPr algn="ctr"/>
                      <a:r>
                        <a:rPr lang="it-IT" sz="1600" dirty="0" smtClean="0"/>
                        <a:t>2014</a:t>
                      </a:r>
                      <a:endParaRPr lang="it-IT" sz="1600" dirty="0"/>
                    </a:p>
                  </a:txBody>
                  <a:tcPr marL="68580" marR="68580"/>
                </a:tc>
                <a:tc>
                  <a:txBody>
                    <a:bodyPr/>
                    <a:lstStyle/>
                    <a:p>
                      <a:pPr algn="ctr"/>
                      <a:r>
                        <a:rPr lang="it-IT" sz="1600" dirty="0" smtClean="0"/>
                        <a:t>2015</a:t>
                      </a:r>
                      <a:endParaRPr lang="it-IT" sz="1600" dirty="0"/>
                    </a:p>
                  </a:txBody>
                  <a:tcPr marL="68580" marR="68580"/>
                </a:tc>
                <a:tc>
                  <a:txBody>
                    <a:bodyPr/>
                    <a:lstStyle/>
                    <a:p>
                      <a:pPr algn="ctr"/>
                      <a:r>
                        <a:rPr lang="it-IT" sz="1600" dirty="0" smtClean="0"/>
                        <a:t>Variazione</a:t>
                      </a:r>
                      <a:r>
                        <a:rPr lang="it-IT" sz="1600" baseline="0" dirty="0" smtClean="0"/>
                        <a:t> assoluta</a:t>
                      </a:r>
                      <a:endParaRPr lang="it-IT" sz="1600" dirty="0"/>
                    </a:p>
                  </a:txBody>
                  <a:tcPr marL="68580" marR="68580"/>
                </a:tc>
                <a:tc>
                  <a:txBody>
                    <a:bodyPr/>
                    <a:lstStyle/>
                    <a:p>
                      <a:pPr algn="ctr"/>
                      <a:r>
                        <a:rPr lang="it-IT" sz="1600" dirty="0" smtClean="0"/>
                        <a:t>Variazione %</a:t>
                      </a:r>
                      <a:endParaRPr lang="it-IT" sz="1600" dirty="0"/>
                    </a:p>
                  </a:txBody>
                  <a:tcPr marL="68580" marR="68580"/>
                </a:tc>
              </a:tr>
              <a:tr h="296455">
                <a:tc gridSpan="6">
                  <a:txBody>
                    <a:bodyPr/>
                    <a:lstStyle/>
                    <a:p>
                      <a:r>
                        <a:rPr lang="it-IT" sz="1400" b="1" dirty="0" smtClean="0"/>
                        <a:t>NUOVI</a:t>
                      </a:r>
                      <a:r>
                        <a:rPr lang="it-IT" sz="1400" b="1" baseline="0" dirty="0" smtClean="0"/>
                        <a:t> RAPPORTI DI LAVORO</a:t>
                      </a:r>
                      <a:endParaRPr lang="it-IT" sz="1400" b="1" dirty="0"/>
                    </a:p>
                  </a:txBody>
                  <a:tcPr marL="68580" marR="68580"/>
                </a:tc>
                <a:tc hMerge="1">
                  <a:txBody>
                    <a:bodyPr/>
                    <a:lstStyle/>
                    <a:p>
                      <a:endParaRPr lang="it-IT" dirty="0"/>
                    </a:p>
                  </a:txBody>
                  <a:tcPr/>
                </a:tc>
                <a:tc hMerge="1">
                  <a:txBody>
                    <a:bodyPr/>
                    <a:lstStyle/>
                    <a:p>
                      <a:endParaRPr lang="it-IT" dirty="0"/>
                    </a:p>
                  </a:txBody>
                  <a:tcPr/>
                </a:tc>
                <a:tc hMerge="1">
                  <a:txBody>
                    <a:bodyPr/>
                    <a:lstStyle/>
                    <a:p>
                      <a:endParaRPr lang="it-IT" dirty="0"/>
                    </a:p>
                  </a:txBody>
                  <a:tcPr/>
                </a:tc>
                <a:tc hMerge="1">
                  <a:txBody>
                    <a:bodyPr/>
                    <a:lstStyle/>
                    <a:p>
                      <a:endParaRPr lang="it-IT" dirty="0"/>
                    </a:p>
                  </a:txBody>
                  <a:tcPr/>
                </a:tc>
                <a:tc hMerge="1">
                  <a:txBody>
                    <a:bodyPr/>
                    <a:lstStyle/>
                    <a:p>
                      <a:endParaRPr lang="it-IT" dirty="0"/>
                    </a:p>
                  </a:txBody>
                  <a:tcPr/>
                </a:tc>
              </a:tr>
              <a:tr h="503974">
                <a:tc>
                  <a:txBody>
                    <a:bodyPr/>
                    <a:lstStyle/>
                    <a:p>
                      <a:r>
                        <a:rPr lang="it-IT" sz="1200" dirty="0" smtClean="0"/>
                        <a:t>Assunzioni a tempo indeterminato</a:t>
                      </a:r>
                    </a:p>
                  </a:txBody>
                  <a:tcPr marL="68580" marR="68580"/>
                </a:tc>
                <a:tc>
                  <a:txBody>
                    <a:bodyPr/>
                    <a:lstStyle/>
                    <a:p>
                      <a:pPr algn="ctr"/>
                      <a:r>
                        <a:rPr lang="it-IT" sz="1400" dirty="0" smtClean="0"/>
                        <a:t>835.937</a:t>
                      </a:r>
                      <a:endParaRPr lang="it-IT" sz="1400" dirty="0"/>
                    </a:p>
                  </a:txBody>
                  <a:tcPr marL="68580" marR="68580"/>
                </a:tc>
                <a:tc>
                  <a:txBody>
                    <a:bodyPr/>
                    <a:lstStyle/>
                    <a:p>
                      <a:pPr algn="ctr"/>
                      <a:r>
                        <a:rPr lang="it-IT" sz="1400" dirty="0" smtClean="0"/>
                        <a:t>807.458</a:t>
                      </a:r>
                      <a:endParaRPr lang="it-IT" sz="1400" dirty="0"/>
                    </a:p>
                  </a:txBody>
                  <a:tcPr marL="68580" marR="68580"/>
                </a:tc>
                <a:tc>
                  <a:txBody>
                    <a:bodyPr/>
                    <a:lstStyle/>
                    <a:p>
                      <a:pPr algn="ctr"/>
                      <a:r>
                        <a:rPr lang="it-IT" sz="1400" dirty="0" smtClean="0"/>
                        <a:t>1.093.584</a:t>
                      </a:r>
                      <a:endParaRPr lang="it-IT" sz="1400" dirty="0"/>
                    </a:p>
                  </a:txBody>
                  <a:tcPr marL="68580" marR="68580"/>
                </a:tc>
                <a:tc>
                  <a:txBody>
                    <a:bodyPr/>
                    <a:lstStyle/>
                    <a:p>
                      <a:pPr algn="ctr"/>
                      <a:r>
                        <a:rPr lang="it-IT" sz="1400" dirty="0" smtClean="0"/>
                        <a:t>286.126</a:t>
                      </a:r>
                      <a:endParaRPr lang="it-IT" sz="1400" dirty="0"/>
                    </a:p>
                  </a:txBody>
                  <a:tcPr marL="68580" marR="68580"/>
                </a:tc>
                <a:tc>
                  <a:txBody>
                    <a:bodyPr/>
                    <a:lstStyle/>
                    <a:p>
                      <a:pPr algn="ctr"/>
                      <a:r>
                        <a:rPr lang="it-IT" sz="1400" dirty="0" smtClean="0"/>
                        <a:t>35,4%</a:t>
                      </a:r>
                      <a:endParaRPr lang="it-IT" sz="1400" dirty="0"/>
                    </a:p>
                  </a:txBody>
                  <a:tcPr marL="68580" marR="68580"/>
                </a:tc>
              </a:tr>
              <a:tr h="508600">
                <a:tc>
                  <a:txBody>
                    <a:bodyPr/>
                    <a:lstStyle/>
                    <a:p>
                      <a:r>
                        <a:rPr lang="it-IT" sz="1200" dirty="0" smtClean="0"/>
                        <a:t>Assunzioni a termine</a:t>
                      </a:r>
                      <a:endParaRPr lang="it-IT" sz="1200" dirty="0"/>
                    </a:p>
                  </a:txBody>
                  <a:tcPr marL="68580" marR="68580"/>
                </a:tc>
                <a:tc>
                  <a:txBody>
                    <a:bodyPr/>
                    <a:lstStyle/>
                    <a:p>
                      <a:pPr algn="ctr"/>
                      <a:r>
                        <a:rPr lang="it-IT" sz="1400" dirty="0" smtClean="0"/>
                        <a:t>1.909.652</a:t>
                      </a:r>
                      <a:endParaRPr lang="it-IT" sz="1400" dirty="0"/>
                    </a:p>
                  </a:txBody>
                  <a:tcPr marL="68580" marR="68580"/>
                </a:tc>
                <a:tc>
                  <a:txBody>
                    <a:bodyPr/>
                    <a:lstStyle/>
                    <a:p>
                      <a:pPr algn="ctr"/>
                      <a:r>
                        <a:rPr lang="it-IT" sz="1400" dirty="0" smtClean="0"/>
                        <a:t>2.067.141</a:t>
                      </a:r>
                      <a:endParaRPr lang="it-IT" sz="1400" dirty="0"/>
                    </a:p>
                  </a:txBody>
                  <a:tcPr marL="68580" marR="68580"/>
                </a:tc>
                <a:tc>
                  <a:txBody>
                    <a:bodyPr/>
                    <a:lstStyle/>
                    <a:p>
                      <a:pPr algn="ctr"/>
                      <a:r>
                        <a:rPr lang="it-IT" sz="1400" dirty="0" smtClean="0"/>
                        <a:t>2.069.066</a:t>
                      </a:r>
                      <a:endParaRPr lang="it-IT" sz="1400" dirty="0"/>
                    </a:p>
                  </a:txBody>
                  <a:tcPr marL="68580" marR="68580"/>
                </a:tc>
                <a:tc>
                  <a:txBody>
                    <a:bodyPr/>
                    <a:lstStyle/>
                    <a:p>
                      <a:pPr algn="ctr"/>
                      <a:r>
                        <a:rPr lang="it-IT" sz="1400" dirty="0" smtClean="0"/>
                        <a:t>1.925</a:t>
                      </a:r>
                      <a:endParaRPr lang="it-IT" sz="1400" dirty="0"/>
                    </a:p>
                  </a:txBody>
                  <a:tcPr marL="68580" marR="68580"/>
                </a:tc>
                <a:tc>
                  <a:txBody>
                    <a:bodyPr/>
                    <a:lstStyle/>
                    <a:p>
                      <a:pPr algn="ctr"/>
                      <a:r>
                        <a:rPr lang="it-IT" sz="1400" dirty="0" smtClean="0"/>
                        <a:t>0,1%</a:t>
                      </a:r>
                      <a:endParaRPr lang="it-IT" sz="1400" dirty="0"/>
                    </a:p>
                  </a:txBody>
                  <a:tcPr marL="68580" marR="68580"/>
                </a:tc>
              </a:tr>
              <a:tr h="483941">
                <a:tc>
                  <a:txBody>
                    <a:bodyPr/>
                    <a:lstStyle/>
                    <a:p>
                      <a:r>
                        <a:rPr lang="it-IT" sz="1200" dirty="0" smtClean="0"/>
                        <a:t>Assunzioni in apprendistato</a:t>
                      </a:r>
                      <a:endParaRPr lang="it-IT" sz="1200" dirty="0"/>
                    </a:p>
                  </a:txBody>
                  <a:tcPr marL="68580" marR="68580"/>
                </a:tc>
                <a:tc>
                  <a:txBody>
                    <a:bodyPr/>
                    <a:lstStyle/>
                    <a:p>
                      <a:pPr algn="ctr"/>
                      <a:r>
                        <a:rPr lang="it-IT" sz="1400" dirty="0" smtClean="0"/>
                        <a:t>144.052</a:t>
                      </a:r>
                      <a:endParaRPr lang="it-IT" sz="1400" dirty="0"/>
                    </a:p>
                  </a:txBody>
                  <a:tcPr marL="68580" marR="68580"/>
                </a:tc>
                <a:tc>
                  <a:txBody>
                    <a:bodyPr/>
                    <a:lstStyle/>
                    <a:p>
                      <a:pPr algn="ctr"/>
                      <a:r>
                        <a:rPr lang="it-IT" sz="1400" dirty="0" smtClean="0"/>
                        <a:t>147.232</a:t>
                      </a:r>
                      <a:endParaRPr lang="it-IT" sz="1400" dirty="0"/>
                    </a:p>
                  </a:txBody>
                  <a:tcPr marL="68580" marR="68580"/>
                </a:tc>
                <a:tc>
                  <a:txBody>
                    <a:bodyPr/>
                    <a:lstStyle/>
                    <a:p>
                      <a:pPr algn="ctr"/>
                      <a:r>
                        <a:rPr lang="it-IT" sz="1400" dirty="0" smtClean="0"/>
                        <a:t>135.711</a:t>
                      </a:r>
                      <a:endParaRPr lang="it-IT" sz="1400" dirty="0"/>
                    </a:p>
                  </a:txBody>
                  <a:tcPr marL="68580" marR="68580"/>
                </a:tc>
                <a:tc>
                  <a:txBody>
                    <a:bodyPr/>
                    <a:lstStyle/>
                    <a:p>
                      <a:pPr algn="ctr"/>
                      <a:r>
                        <a:rPr lang="it-IT" sz="1400" dirty="0" smtClean="0"/>
                        <a:t>-11.521</a:t>
                      </a:r>
                      <a:endParaRPr lang="it-IT" sz="1400" dirty="0"/>
                    </a:p>
                  </a:txBody>
                  <a:tcPr marL="68580" marR="68580"/>
                </a:tc>
                <a:tc>
                  <a:txBody>
                    <a:bodyPr/>
                    <a:lstStyle/>
                    <a:p>
                      <a:pPr algn="ctr"/>
                      <a:r>
                        <a:rPr lang="it-IT" sz="1400" dirty="0" smtClean="0"/>
                        <a:t>-7,8%</a:t>
                      </a:r>
                      <a:endParaRPr lang="it-IT" sz="1400" dirty="0"/>
                    </a:p>
                  </a:txBody>
                  <a:tcPr marL="68580" marR="68580"/>
                </a:tc>
              </a:tr>
              <a:tr h="503974">
                <a:tc>
                  <a:txBody>
                    <a:bodyPr/>
                    <a:lstStyle/>
                    <a:p>
                      <a:r>
                        <a:rPr lang="it-IT" sz="1200" b="1" dirty="0" smtClean="0"/>
                        <a:t>TOTALE</a:t>
                      </a:r>
                      <a:endParaRPr lang="it-IT" sz="1200" b="1" dirty="0"/>
                    </a:p>
                  </a:txBody>
                  <a:tcPr marL="68580" marR="68580"/>
                </a:tc>
                <a:tc>
                  <a:txBody>
                    <a:bodyPr/>
                    <a:lstStyle/>
                    <a:p>
                      <a:pPr algn="ctr"/>
                      <a:r>
                        <a:rPr lang="it-IT" sz="1400" b="1" dirty="0" smtClean="0"/>
                        <a:t>2.889.641</a:t>
                      </a:r>
                      <a:endParaRPr lang="it-IT" sz="1400" b="1" dirty="0"/>
                    </a:p>
                  </a:txBody>
                  <a:tcPr marL="68580" marR="68580"/>
                </a:tc>
                <a:tc>
                  <a:txBody>
                    <a:bodyPr/>
                    <a:lstStyle/>
                    <a:p>
                      <a:pPr algn="ctr"/>
                      <a:r>
                        <a:rPr lang="it-IT" sz="1400" b="1" dirty="0" smtClean="0"/>
                        <a:t>3.021.831</a:t>
                      </a:r>
                      <a:endParaRPr lang="it-IT" sz="1400" b="1" dirty="0"/>
                    </a:p>
                  </a:txBody>
                  <a:tcPr marL="68580" marR="68580"/>
                </a:tc>
                <a:tc>
                  <a:txBody>
                    <a:bodyPr/>
                    <a:lstStyle/>
                    <a:p>
                      <a:pPr algn="ctr"/>
                      <a:r>
                        <a:rPr lang="it-IT" sz="1400" b="1" dirty="0" smtClean="0"/>
                        <a:t>3.298.361</a:t>
                      </a:r>
                      <a:endParaRPr lang="it-IT" sz="1400" b="1" dirty="0"/>
                    </a:p>
                  </a:txBody>
                  <a:tcPr marL="68580" marR="68580"/>
                </a:tc>
                <a:tc>
                  <a:txBody>
                    <a:bodyPr/>
                    <a:lstStyle/>
                    <a:p>
                      <a:pPr algn="ctr"/>
                      <a:r>
                        <a:rPr lang="it-IT" sz="1400" b="1" dirty="0" smtClean="0"/>
                        <a:t>276.530</a:t>
                      </a:r>
                      <a:endParaRPr lang="it-IT" sz="1400" b="1" dirty="0"/>
                    </a:p>
                  </a:txBody>
                  <a:tcPr marL="68580" marR="68580"/>
                </a:tc>
                <a:tc>
                  <a:txBody>
                    <a:bodyPr/>
                    <a:lstStyle/>
                    <a:p>
                      <a:pPr algn="ctr"/>
                      <a:r>
                        <a:rPr lang="it-IT" sz="1400" b="1" dirty="0" smtClean="0"/>
                        <a:t>9,2%</a:t>
                      </a:r>
                      <a:endParaRPr lang="it-IT" sz="1400" b="1" dirty="0"/>
                    </a:p>
                  </a:txBody>
                  <a:tcPr marL="68580" marR="68580"/>
                </a:tc>
              </a:tr>
              <a:tr h="266810">
                <a:tc gridSpan="6">
                  <a:txBody>
                    <a:bodyPr/>
                    <a:lstStyle/>
                    <a:p>
                      <a:pPr lvl="0"/>
                      <a:r>
                        <a:rPr lang="it-IT" sz="1200" b="1" dirty="0" smtClean="0"/>
                        <a:t>VARIAZIONI CONTRATTUALI DI</a:t>
                      </a:r>
                      <a:r>
                        <a:rPr lang="it-IT" sz="1200" b="1" baseline="0" dirty="0" smtClean="0"/>
                        <a:t> RAPPORTI DI LAVORO ESISTENTI</a:t>
                      </a:r>
                      <a:endParaRPr lang="it-IT" sz="1200" b="1" dirty="0"/>
                    </a:p>
                  </a:txBody>
                  <a:tcPr marL="68580" marR="68580"/>
                </a:tc>
                <a:tc hMerge="1">
                  <a:txBody>
                    <a:bodyPr/>
                    <a:lstStyle/>
                    <a:p>
                      <a:pPr lvl="0"/>
                      <a:endParaRPr lang="it-IT" dirty="0"/>
                    </a:p>
                  </a:txBody>
                  <a:tcPr/>
                </a:tc>
                <a:tc hMerge="1">
                  <a:txBody>
                    <a:bodyPr/>
                    <a:lstStyle/>
                    <a:p>
                      <a:pPr lvl="0"/>
                      <a:endParaRPr lang="it-IT" dirty="0"/>
                    </a:p>
                  </a:txBody>
                  <a:tcPr/>
                </a:tc>
                <a:tc hMerge="1">
                  <a:txBody>
                    <a:bodyPr/>
                    <a:lstStyle/>
                    <a:p>
                      <a:pPr lvl="0"/>
                      <a:endParaRPr lang="it-IT" dirty="0"/>
                    </a:p>
                  </a:txBody>
                  <a:tcPr/>
                </a:tc>
                <a:tc hMerge="1">
                  <a:txBody>
                    <a:bodyPr/>
                    <a:lstStyle/>
                    <a:p>
                      <a:pPr lvl="0"/>
                      <a:endParaRPr lang="it-IT" dirty="0"/>
                    </a:p>
                  </a:txBody>
                  <a:tcPr/>
                </a:tc>
                <a:tc hMerge="1">
                  <a:txBody>
                    <a:bodyPr/>
                    <a:lstStyle/>
                    <a:p>
                      <a:pPr lvl="0"/>
                      <a:endParaRPr lang="it-IT" dirty="0"/>
                    </a:p>
                  </a:txBody>
                  <a:tcPr/>
                </a:tc>
              </a:tr>
              <a:tr h="555995">
                <a:tc>
                  <a:txBody>
                    <a:bodyPr/>
                    <a:lstStyle/>
                    <a:p>
                      <a:r>
                        <a:rPr lang="it-IT" sz="1200" dirty="0" smtClean="0"/>
                        <a:t>Trasformazioni a tempo</a:t>
                      </a:r>
                      <a:r>
                        <a:rPr lang="it-IT" sz="1200" baseline="0" dirty="0" smtClean="0"/>
                        <a:t> indeterminato di rapporti a termine </a:t>
                      </a:r>
                      <a:endParaRPr lang="it-IT" sz="1200" dirty="0"/>
                    </a:p>
                  </a:txBody>
                  <a:tcPr marL="68580" marR="68580"/>
                </a:tc>
                <a:tc>
                  <a:txBody>
                    <a:bodyPr/>
                    <a:lstStyle/>
                    <a:p>
                      <a:pPr algn="ctr"/>
                      <a:r>
                        <a:rPr lang="it-IT" sz="1400" dirty="0" smtClean="0"/>
                        <a:t>312.881</a:t>
                      </a:r>
                    </a:p>
                    <a:p>
                      <a:pPr algn="ctr"/>
                      <a:endParaRPr lang="it-IT" sz="1400" dirty="0"/>
                    </a:p>
                  </a:txBody>
                  <a:tcPr marL="68580" marR="68580"/>
                </a:tc>
                <a:tc>
                  <a:txBody>
                    <a:bodyPr/>
                    <a:lstStyle/>
                    <a:p>
                      <a:pPr algn="ctr"/>
                      <a:r>
                        <a:rPr lang="it-IT" sz="1400" dirty="0" smtClean="0"/>
                        <a:t>222.804</a:t>
                      </a:r>
                      <a:endParaRPr lang="it-IT" sz="1400" dirty="0"/>
                    </a:p>
                  </a:txBody>
                  <a:tcPr marL="68580" marR="68580"/>
                </a:tc>
                <a:tc>
                  <a:txBody>
                    <a:bodyPr/>
                    <a:lstStyle/>
                    <a:p>
                      <a:pPr algn="ctr"/>
                      <a:r>
                        <a:rPr lang="it-IT" sz="1400" dirty="0" smtClean="0"/>
                        <a:t>323.133</a:t>
                      </a:r>
                      <a:endParaRPr lang="it-IT" sz="1400" dirty="0"/>
                    </a:p>
                  </a:txBody>
                  <a:tcPr marL="68580" marR="68580"/>
                </a:tc>
                <a:tc>
                  <a:txBody>
                    <a:bodyPr/>
                    <a:lstStyle/>
                    <a:p>
                      <a:pPr algn="ctr"/>
                      <a:r>
                        <a:rPr lang="it-IT" sz="1400" dirty="0" smtClean="0"/>
                        <a:t>100.329</a:t>
                      </a:r>
                      <a:endParaRPr lang="it-IT" sz="1400" dirty="0"/>
                    </a:p>
                  </a:txBody>
                  <a:tcPr marL="68580" marR="68580"/>
                </a:tc>
                <a:tc>
                  <a:txBody>
                    <a:bodyPr/>
                    <a:lstStyle/>
                    <a:p>
                      <a:pPr algn="ctr"/>
                      <a:r>
                        <a:rPr lang="it-IT" sz="1400" dirty="0" smtClean="0"/>
                        <a:t>45%</a:t>
                      </a:r>
                      <a:endParaRPr lang="it-IT" sz="1400" dirty="0"/>
                    </a:p>
                  </a:txBody>
                  <a:tcPr marL="68580" marR="68580"/>
                </a:tc>
              </a:tr>
              <a:tr h="555995">
                <a:tc>
                  <a:txBody>
                    <a:bodyPr/>
                    <a:lstStyle/>
                    <a:p>
                      <a:r>
                        <a:rPr lang="it-IT" sz="1200" dirty="0" smtClean="0"/>
                        <a:t>Apprendisti</a:t>
                      </a:r>
                      <a:r>
                        <a:rPr lang="it-IT" sz="1200" baseline="0" dirty="0" smtClean="0"/>
                        <a:t> trasformati a tempo indeterminato</a:t>
                      </a:r>
                      <a:endParaRPr lang="it-IT" sz="1200" dirty="0"/>
                    </a:p>
                  </a:txBody>
                  <a:tcPr marL="68580" marR="68580"/>
                </a:tc>
                <a:tc>
                  <a:txBody>
                    <a:bodyPr/>
                    <a:lstStyle/>
                    <a:p>
                      <a:pPr algn="ctr"/>
                      <a:r>
                        <a:rPr lang="it-IT" sz="1400" dirty="0" smtClean="0"/>
                        <a:t>54.922</a:t>
                      </a:r>
                      <a:endParaRPr lang="it-IT" sz="1400" dirty="0"/>
                    </a:p>
                  </a:txBody>
                  <a:tcPr marL="68580" marR="68580"/>
                </a:tc>
                <a:tc>
                  <a:txBody>
                    <a:bodyPr/>
                    <a:lstStyle/>
                    <a:p>
                      <a:pPr algn="ctr"/>
                      <a:r>
                        <a:rPr lang="it-IT" sz="1400" dirty="0" smtClean="0"/>
                        <a:t>51.339</a:t>
                      </a:r>
                      <a:endParaRPr lang="it-IT" sz="1400" dirty="0"/>
                    </a:p>
                  </a:txBody>
                  <a:tcPr marL="68580" marR="68580"/>
                </a:tc>
                <a:tc>
                  <a:txBody>
                    <a:bodyPr/>
                    <a:lstStyle/>
                    <a:p>
                      <a:pPr algn="ctr"/>
                      <a:r>
                        <a:rPr lang="it-IT" sz="1400" dirty="0" smtClean="0"/>
                        <a:t>65.061</a:t>
                      </a:r>
                      <a:endParaRPr lang="it-IT" sz="1400" dirty="0"/>
                    </a:p>
                  </a:txBody>
                  <a:tcPr marL="68580" marR="68580"/>
                </a:tc>
                <a:tc>
                  <a:txBody>
                    <a:bodyPr/>
                    <a:lstStyle/>
                    <a:p>
                      <a:pPr algn="ctr"/>
                      <a:r>
                        <a:rPr lang="it-IT" sz="1400" dirty="0" smtClean="0"/>
                        <a:t>13.722</a:t>
                      </a:r>
                      <a:endParaRPr lang="it-IT" sz="1400" dirty="0"/>
                    </a:p>
                  </a:txBody>
                  <a:tcPr marL="68580" marR="68580"/>
                </a:tc>
                <a:tc>
                  <a:txBody>
                    <a:bodyPr/>
                    <a:lstStyle/>
                    <a:p>
                      <a:pPr algn="ctr"/>
                      <a:r>
                        <a:rPr lang="it-IT" sz="1400" dirty="0" smtClean="0"/>
                        <a:t>26,7%</a:t>
                      </a:r>
                      <a:endParaRPr lang="it-IT" sz="1400" dirty="0"/>
                    </a:p>
                  </a:txBody>
                  <a:tcPr marL="68580" marR="68580"/>
                </a:tc>
              </a:tr>
              <a:tr h="288960">
                <a:tc>
                  <a:txBody>
                    <a:bodyPr/>
                    <a:lstStyle/>
                    <a:p>
                      <a:r>
                        <a:rPr lang="it-IT" sz="1200" b="1" dirty="0" smtClean="0"/>
                        <a:t>TOTALE</a:t>
                      </a:r>
                    </a:p>
                  </a:txBody>
                  <a:tcPr marL="68580" marR="68580"/>
                </a:tc>
                <a:tc>
                  <a:txBody>
                    <a:bodyPr/>
                    <a:lstStyle/>
                    <a:p>
                      <a:pPr algn="ctr"/>
                      <a:r>
                        <a:rPr lang="it-IT" sz="1200" b="1" dirty="0" smtClean="0"/>
                        <a:t>367.803</a:t>
                      </a:r>
                      <a:endParaRPr lang="it-IT" sz="1200" b="1" dirty="0"/>
                    </a:p>
                  </a:txBody>
                  <a:tcPr marL="68580" marR="68580"/>
                </a:tc>
                <a:tc>
                  <a:txBody>
                    <a:bodyPr/>
                    <a:lstStyle/>
                    <a:p>
                      <a:pPr algn="ctr"/>
                      <a:r>
                        <a:rPr lang="it-IT" sz="1200" b="1" dirty="0" smtClean="0"/>
                        <a:t>274.143</a:t>
                      </a:r>
                      <a:endParaRPr lang="it-IT" sz="1200" b="1" dirty="0"/>
                    </a:p>
                  </a:txBody>
                  <a:tcPr marL="68580" marR="68580"/>
                </a:tc>
                <a:tc>
                  <a:txBody>
                    <a:bodyPr/>
                    <a:lstStyle/>
                    <a:p>
                      <a:pPr algn="ctr"/>
                      <a:r>
                        <a:rPr lang="it-IT" sz="1200" b="1" dirty="0" smtClean="0"/>
                        <a:t>388.194</a:t>
                      </a:r>
                      <a:endParaRPr lang="it-IT" sz="1200" b="1" dirty="0"/>
                    </a:p>
                  </a:txBody>
                  <a:tcPr marL="68580" marR="68580"/>
                </a:tc>
                <a:tc>
                  <a:txBody>
                    <a:bodyPr/>
                    <a:lstStyle/>
                    <a:p>
                      <a:pPr algn="ctr"/>
                      <a:r>
                        <a:rPr lang="it-IT" sz="1200" b="1" dirty="0" smtClean="0"/>
                        <a:t>114.051</a:t>
                      </a:r>
                      <a:endParaRPr lang="it-IT" sz="1200" b="1" dirty="0"/>
                    </a:p>
                  </a:txBody>
                  <a:tcPr marL="68580" marR="68580"/>
                </a:tc>
                <a:tc>
                  <a:txBody>
                    <a:bodyPr/>
                    <a:lstStyle/>
                    <a:p>
                      <a:pPr algn="ctr"/>
                      <a:r>
                        <a:rPr lang="it-IT" sz="1200" b="1" dirty="0" smtClean="0"/>
                        <a:t>41,6%</a:t>
                      </a:r>
                      <a:endParaRPr lang="it-IT" sz="1200" b="1" dirty="0"/>
                    </a:p>
                  </a:txBody>
                  <a:tcPr marL="68580" marR="68580"/>
                </a:tc>
              </a:tr>
            </a:tbl>
          </a:graphicData>
        </a:graphic>
      </p:graphicFrame>
    </p:spTree>
    <p:extLst>
      <p:ext uri="{BB962C8B-B14F-4D97-AF65-F5344CB8AC3E}">
        <p14:creationId xmlns:p14="http://schemas.microsoft.com/office/powerpoint/2010/main" val="11433984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777240" y="404664"/>
            <a:ext cx="7543800" cy="2967186"/>
          </a:xfrm>
        </p:spPr>
        <p:txBody>
          <a:bodyPr/>
          <a:lstStyle/>
          <a:p>
            <a:r>
              <a:rPr lang="it-IT" dirty="0" smtClean="0"/>
              <a:t>Consulente del lavoro : un’opportunità</a:t>
            </a:r>
            <a:endParaRPr lang="it-IT" dirty="0"/>
          </a:p>
        </p:txBody>
      </p:sp>
      <p:sp>
        <p:nvSpPr>
          <p:cNvPr id="5" name="Sottotitolo 4"/>
          <p:cNvSpPr>
            <a:spLocks noGrp="1"/>
          </p:cNvSpPr>
          <p:nvPr>
            <p:ph type="subTitle" idx="1"/>
          </p:nvPr>
        </p:nvSpPr>
        <p:spPr/>
        <p:txBody>
          <a:bodyPr/>
          <a:lstStyle/>
          <a:p>
            <a:r>
              <a:rPr lang="it-IT" dirty="0" smtClean="0"/>
              <a:t>Legge. n. 12 , 11 gennaio 1979</a:t>
            </a:r>
            <a:endParaRPr lang="it-IT" dirty="0"/>
          </a:p>
        </p:txBody>
      </p:sp>
      <p:sp>
        <p:nvSpPr>
          <p:cNvPr id="3" name="Segnaposto piè di pagina 2"/>
          <p:cNvSpPr>
            <a:spLocks noGrp="1"/>
          </p:cNvSpPr>
          <p:nvPr>
            <p:ph type="ftr" sz="quarter" idx="12"/>
          </p:nvPr>
        </p:nvSpPr>
        <p:spPr>
          <a:xfrm>
            <a:off x="1403648" y="6165304"/>
            <a:ext cx="6120680"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2843291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403648" y="188640"/>
            <a:ext cx="6096000" cy="4161655"/>
          </a:xfrm>
        </p:spPr>
        <p:txBody>
          <a:bodyPr>
            <a:normAutofit/>
          </a:bodyPr>
          <a:lstStyle/>
          <a:p>
            <a:pPr fontAlgn="t"/>
            <a:endParaRPr lang="it-IT" dirty="0">
              <a:effectLst/>
            </a:endParaRPr>
          </a:p>
          <a:p>
            <a:pPr fontAlgn="t"/>
            <a:endParaRPr lang="it-IT" dirty="0">
              <a:effectLst/>
            </a:endParaRPr>
          </a:p>
        </p:txBody>
      </p:sp>
      <p:sp>
        <p:nvSpPr>
          <p:cNvPr id="3" name="Titolo 2"/>
          <p:cNvSpPr>
            <a:spLocks noGrp="1"/>
          </p:cNvSpPr>
          <p:nvPr>
            <p:ph type="title"/>
          </p:nvPr>
        </p:nvSpPr>
        <p:spPr>
          <a:xfrm>
            <a:off x="755576" y="4869160"/>
            <a:ext cx="7543800" cy="1152128"/>
          </a:xfrm>
        </p:spPr>
        <p:txBody>
          <a:bodyPr/>
          <a:lstStyle/>
          <a:p>
            <a:pPr algn="ctr"/>
            <a:r>
              <a:rPr lang="it-IT" sz="4000" dirty="0" smtClean="0"/>
              <a:t>Accedere alla Professione di Consulente del lavoro</a:t>
            </a:r>
            <a:endParaRPr lang="it-IT" sz="4000" dirty="0"/>
          </a:p>
        </p:txBody>
      </p:sp>
      <p:sp>
        <p:nvSpPr>
          <p:cNvPr id="4" name="Segnaposto piè di pagina 3"/>
          <p:cNvSpPr>
            <a:spLocks noGrp="1"/>
          </p:cNvSpPr>
          <p:nvPr>
            <p:ph type="ftr" sz="quarter" idx="12"/>
          </p:nvPr>
        </p:nvSpPr>
        <p:spPr>
          <a:xfrm>
            <a:off x="1619672" y="6165304"/>
            <a:ext cx="6264696"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5" name="Rettangolo 4"/>
          <p:cNvSpPr/>
          <p:nvPr/>
        </p:nvSpPr>
        <p:spPr>
          <a:xfrm>
            <a:off x="742730" y="1556792"/>
            <a:ext cx="7776864" cy="2031325"/>
          </a:xfrm>
          <a:prstGeom prst="rect">
            <a:avLst/>
          </a:prstGeom>
        </p:spPr>
        <p:txBody>
          <a:bodyPr wrap="square">
            <a:spAutoFit/>
          </a:bodyPr>
          <a:lstStyle/>
          <a:p>
            <a:pPr algn="just"/>
            <a:r>
              <a:rPr lang="it-IT" b="1" i="1" dirty="0"/>
              <a:t>PER ACCEDERE ALLA PROFESSIONE DI CONSULENTE DEL LAVORO OCCORRE AVER PRESTATO PRESSO UNO STUDIO DI CONSULENZA DEL LAVORO UN PERIODO DI TIROCINIO </a:t>
            </a:r>
            <a:endParaRPr lang="it-IT" b="1" i="1" dirty="0" smtClean="0"/>
          </a:p>
          <a:p>
            <a:pPr algn="just"/>
            <a:r>
              <a:rPr lang="it-IT" b="1" i="1" dirty="0" smtClean="0"/>
              <a:t>( </a:t>
            </a:r>
            <a:r>
              <a:rPr lang="it-IT" b="1" i="1" dirty="0"/>
              <a:t>PRATICANTATO)  PER UN PERIODO DI 18 MESI, AVERNE I REQUISITI PREVISTI DAL REGOLAMENTO INTERNO DEL CONSIGLIO NAZIONALE, AVER SUPERATO LA PRATICA NONCHE’ ACCEDERE ALL’ESAME DI ABILITAZIONE ALLA PROFESSIONE</a:t>
            </a:r>
          </a:p>
        </p:txBody>
      </p:sp>
    </p:spTree>
    <p:extLst>
      <p:ext uri="{BB962C8B-B14F-4D97-AF65-F5344CB8AC3E}">
        <p14:creationId xmlns:p14="http://schemas.microsoft.com/office/powerpoint/2010/main" val="29098743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548680"/>
            <a:ext cx="7704856" cy="4183359"/>
          </a:xfrm>
        </p:spPr>
        <p:txBody>
          <a:bodyPr/>
          <a:lstStyle/>
          <a:p>
            <a:pPr algn="just"/>
            <a:r>
              <a:rPr lang="it-IT" i="1" dirty="0"/>
              <a:t>PER «TIROCINIO» , SI INTENDE IL PERIODO DI ADDESTRAMENTO A CONTENUTO TEORICO-PRATICO DEL PRATICANTE, FINALIZZATO A CONSEGUIRE LE CAPACITA’ PER L’ESERCIZIO DELLA PROFESSIONE</a:t>
            </a:r>
          </a:p>
          <a:p>
            <a:pPr algn="just"/>
            <a:endParaRPr lang="it-IT" i="1" dirty="0" smtClean="0"/>
          </a:p>
          <a:p>
            <a:pPr algn="just"/>
            <a:r>
              <a:rPr lang="it-IT" i="1" dirty="0" smtClean="0"/>
              <a:t>PER </a:t>
            </a:r>
            <a:r>
              <a:rPr lang="it-IT" i="1" dirty="0"/>
              <a:t>«PRATICANTE» SI INTENDE COLUI CHE SVOLGE IL PERIODO DI TIROCINIO</a:t>
            </a:r>
          </a:p>
          <a:p>
            <a:pPr algn="just"/>
            <a:endParaRPr lang="it-IT" i="1" dirty="0" smtClean="0"/>
          </a:p>
          <a:p>
            <a:pPr algn="just"/>
            <a:r>
              <a:rPr lang="it-IT" i="1" dirty="0" smtClean="0"/>
              <a:t>PER </a:t>
            </a:r>
            <a:r>
              <a:rPr lang="it-IT" i="1" dirty="0"/>
              <a:t>«PROFESSIONISTA» SI INTENDE CONSULENTE DLE LAVORO</a:t>
            </a:r>
          </a:p>
          <a:p>
            <a:endParaRPr lang="it-IT" dirty="0"/>
          </a:p>
        </p:txBody>
      </p:sp>
      <p:sp>
        <p:nvSpPr>
          <p:cNvPr id="3" name="Titolo 2"/>
          <p:cNvSpPr>
            <a:spLocks noGrp="1"/>
          </p:cNvSpPr>
          <p:nvPr>
            <p:ph type="title"/>
          </p:nvPr>
        </p:nvSpPr>
        <p:spPr/>
        <p:txBody>
          <a:bodyPr/>
          <a:lstStyle/>
          <a:p>
            <a:pPr algn="ctr"/>
            <a:r>
              <a:rPr lang="it-IT" dirty="0" smtClean="0"/>
              <a:t>Accesso al Tirocinio</a:t>
            </a:r>
            <a:endParaRPr lang="it-IT" dirty="0"/>
          </a:p>
        </p:txBody>
      </p:sp>
      <p:sp>
        <p:nvSpPr>
          <p:cNvPr id="4" name="Segnaposto piè di pagina 3"/>
          <p:cNvSpPr>
            <a:spLocks noGrp="1"/>
          </p:cNvSpPr>
          <p:nvPr>
            <p:ph type="ftr" sz="quarter" idx="12"/>
          </p:nvPr>
        </p:nvSpPr>
        <p:spPr>
          <a:xfrm>
            <a:off x="1979712" y="5949280"/>
            <a:ext cx="5472608" cy="365125"/>
          </a:xfrm>
        </p:spPr>
        <p:txBody>
          <a:bodyPr/>
          <a:lstStyle/>
          <a:p>
            <a:r>
              <a:rPr lang="it-IT" dirty="0" smtClean="0"/>
              <a:t>Travagli </a:t>
            </a:r>
            <a:r>
              <a:rPr lang="it-IT" dirty="0" err="1" smtClean="0"/>
              <a:t>d.ssa</a:t>
            </a:r>
            <a:r>
              <a:rPr lang="it-IT" dirty="0" smtClean="0"/>
              <a:t> Angela Consulente del Lavoro -  a.travagli@ferraraimprendo.it – </a:t>
            </a:r>
          </a:p>
          <a:p>
            <a:pPr algn="ctr"/>
            <a:r>
              <a:rPr lang="it-IT" dirty="0" smtClean="0"/>
              <a:t>www.bizzarritravagli.com</a:t>
            </a:r>
            <a:endParaRPr lang="it-IT" dirty="0"/>
          </a:p>
        </p:txBody>
      </p:sp>
    </p:spTree>
    <p:extLst>
      <p:ext uri="{BB962C8B-B14F-4D97-AF65-F5344CB8AC3E}">
        <p14:creationId xmlns:p14="http://schemas.microsoft.com/office/powerpoint/2010/main" val="29926721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11560" y="620688"/>
            <a:ext cx="7920880" cy="3960440"/>
          </a:xfrm>
        </p:spPr>
        <p:txBody>
          <a:bodyPr>
            <a:normAutofit/>
          </a:bodyPr>
          <a:lstStyle/>
          <a:p>
            <a:pPr algn="just"/>
            <a:r>
              <a:rPr lang="it-IT" i="1" dirty="0"/>
              <a:t>I CONSIGLI PROVINCIALI PROMUOVONO L’ISTITUTO DEL TIROCINIO QUALE STRUMENTO PER ACCEDERE ALLA PROFESSIONE</a:t>
            </a:r>
          </a:p>
          <a:p>
            <a:pPr algn="just"/>
            <a:endParaRPr lang="it-IT" i="1" dirty="0" smtClean="0"/>
          </a:p>
          <a:p>
            <a:pPr algn="just"/>
            <a:r>
              <a:rPr lang="it-IT" i="1" dirty="0" smtClean="0"/>
              <a:t>PRESSO </a:t>
            </a:r>
            <a:r>
              <a:rPr lang="it-IT" i="1" dirty="0"/>
              <a:t>CIASCUN CONSIGLIO PROVINCIALE E’ TENUTO IL REGISTRO DEI PRATICANTI</a:t>
            </a:r>
          </a:p>
          <a:p>
            <a:pPr algn="just"/>
            <a:endParaRPr lang="it-IT" i="1" dirty="0" smtClean="0"/>
          </a:p>
          <a:p>
            <a:pPr algn="just"/>
            <a:r>
              <a:rPr lang="it-IT" i="1" dirty="0" smtClean="0"/>
              <a:t>CIASCUN </a:t>
            </a:r>
            <a:r>
              <a:rPr lang="it-IT" i="1" dirty="0"/>
              <a:t>CONSIGLIO PROVINCIALE NOMINA UN TUTOR CON ALMENO 5 ANNI DI ANZIANITA’ CHE TIENE I RAPPORTI TRA PRATICANTI E PROFESSIONISTI</a:t>
            </a:r>
          </a:p>
          <a:p>
            <a:endParaRPr lang="it-IT" i="1" dirty="0"/>
          </a:p>
        </p:txBody>
      </p:sp>
      <p:sp>
        <p:nvSpPr>
          <p:cNvPr id="3" name="Titolo 2"/>
          <p:cNvSpPr>
            <a:spLocks noGrp="1"/>
          </p:cNvSpPr>
          <p:nvPr>
            <p:ph type="title"/>
          </p:nvPr>
        </p:nvSpPr>
        <p:spPr/>
        <p:txBody>
          <a:bodyPr/>
          <a:lstStyle/>
          <a:p>
            <a:pPr algn="ctr"/>
            <a:r>
              <a:rPr lang="it-IT" sz="4000" dirty="0" smtClean="0"/>
              <a:t>Modalità di svolgimento</a:t>
            </a:r>
            <a:endParaRPr lang="it-IT" sz="4000" dirty="0"/>
          </a:p>
        </p:txBody>
      </p:sp>
      <p:sp>
        <p:nvSpPr>
          <p:cNvPr id="4" name="Segnaposto piè di pagina 3"/>
          <p:cNvSpPr>
            <a:spLocks noGrp="1"/>
          </p:cNvSpPr>
          <p:nvPr>
            <p:ph type="ftr" sz="quarter" idx="12"/>
          </p:nvPr>
        </p:nvSpPr>
        <p:spPr>
          <a:xfrm>
            <a:off x="1907704" y="6093296"/>
            <a:ext cx="5616624" cy="365125"/>
          </a:xfrm>
        </p:spPr>
        <p:txBody>
          <a:bodyPr/>
          <a:lstStyle/>
          <a:p>
            <a:r>
              <a:rPr lang="it-IT" dirty="0" smtClean="0"/>
              <a:t>Travagli </a:t>
            </a:r>
            <a:r>
              <a:rPr lang="it-IT" dirty="0" err="1" smtClean="0"/>
              <a:t>d.ssa</a:t>
            </a:r>
            <a:r>
              <a:rPr lang="it-IT" dirty="0" smtClean="0"/>
              <a:t> Angela Consulente del Lavoro -  a.travagli@ferraraimprendo.it – </a:t>
            </a:r>
          </a:p>
          <a:p>
            <a:pPr algn="ctr"/>
            <a:r>
              <a:rPr lang="it-IT" dirty="0" smtClean="0"/>
              <a:t>www.bizzarritravagli.com</a:t>
            </a:r>
            <a:endParaRPr lang="it-IT" dirty="0"/>
          </a:p>
        </p:txBody>
      </p:sp>
    </p:spTree>
    <p:extLst>
      <p:ext uri="{BB962C8B-B14F-4D97-AF65-F5344CB8AC3E}">
        <p14:creationId xmlns:p14="http://schemas.microsoft.com/office/powerpoint/2010/main" val="3024632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260648"/>
            <a:ext cx="8352928" cy="4392488"/>
          </a:xfrm>
        </p:spPr>
        <p:txBody>
          <a:bodyPr>
            <a:normAutofit/>
          </a:bodyPr>
          <a:lstStyle/>
          <a:p>
            <a:pPr algn="just"/>
            <a:r>
              <a:rPr lang="it-IT" i="1" dirty="0"/>
              <a:t>IL PERIODO DI TIROCINIO E’ STABILITO IN 18 MESI  E PUO’ ESSERE SVOLTO PRESSO ENTI O PROFESSIONISTI DI ALTRI PAESI CON TITOLO EQUIVALENTE E ABILITATI ALL’ESERCIZIO DELLA MEDESIMA PROFESSIONE</a:t>
            </a:r>
          </a:p>
          <a:p>
            <a:pPr algn="just"/>
            <a:endParaRPr lang="it-IT" i="1" dirty="0" smtClean="0"/>
          </a:p>
          <a:p>
            <a:pPr algn="just"/>
            <a:r>
              <a:rPr lang="it-IT" i="1" dirty="0" smtClean="0"/>
              <a:t>IL </a:t>
            </a:r>
            <a:r>
              <a:rPr lang="it-IT" i="1" dirty="0"/>
              <a:t>TIROCINIO A SEGUITO DI UNA CONVENZIONE CON IL MINISTERO DELL’ISTRUZIONE, DELL’UNIVERSITA’, DELLA RICERCA, PUO’ ESSERE SVOLTO PER I PRIMI SEI MESI IN CONCOMITANZA CON L’ULTIMO ANNO DEL CORSO DI STUDIO UTILE PER L’ACCESSO ALLA PROFESSIONE</a:t>
            </a:r>
          </a:p>
          <a:p>
            <a:endParaRPr lang="it-IT" i="1" dirty="0"/>
          </a:p>
        </p:txBody>
      </p:sp>
      <p:sp>
        <p:nvSpPr>
          <p:cNvPr id="3" name="Titolo 2"/>
          <p:cNvSpPr>
            <a:spLocks noGrp="1"/>
          </p:cNvSpPr>
          <p:nvPr>
            <p:ph type="title"/>
          </p:nvPr>
        </p:nvSpPr>
        <p:spPr/>
        <p:txBody>
          <a:bodyPr/>
          <a:lstStyle/>
          <a:p>
            <a:pPr algn="ctr"/>
            <a:r>
              <a:rPr lang="it-IT" sz="4000" dirty="0" smtClean="0"/>
              <a:t>Modalità di svolgimento</a:t>
            </a:r>
            <a:endParaRPr lang="it-IT" sz="4000" dirty="0"/>
          </a:p>
        </p:txBody>
      </p:sp>
      <p:sp>
        <p:nvSpPr>
          <p:cNvPr id="4" name="Segnaposto piè di pagina 3"/>
          <p:cNvSpPr>
            <a:spLocks noGrp="1"/>
          </p:cNvSpPr>
          <p:nvPr>
            <p:ph type="ftr" sz="quarter" idx="12"/>
          </p:nvPr>
        </p:nvSpPr>
        <p:spPr>
          <a:xfrm>
            <a:off x="1835696" y="6154738"/>
            <a:ext cx="5904656"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181604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685801"/>
            <a:ext cx="8712968" cy="3607295"/>
          </a:xfrm>
        </p:spPr>
        <p:txBody>
          <a:bodyPr>
            <a:normAutofit/>
          </a:bodyPr>
          <a:lstStyle/>
          <a:p>
            <a:pPr algn="just"/>
            <a:r>
              <a:rPr lang="it-IT" b="1" dirty="0"/>
              <a:t>IL CONSULENTE DEL LAVORO HA UN RUOLO DI TERZIETA’,</a:t>
            </a:r>
          </a:p>
          <a:p>
            <a:pPr algn="just"/>
            <a:endParaRPr lang="it-IT" dirty="0" smtClean="0"/>
          </a:p>
          <a:p>
            <a:pPr algn="just"/>
            <a:r>
              <a:rPr lang="it-IT" i="1" dirty="0" smtClean="0"/>
              <a:t>PUO</a:t>
            </a:r>
            <a:r>
              <a:rPr lang="it-IT" i="1" dirty="0"/>
              <a:t>’ RAPPRESENTARE IL PROPRIO CLIENTE IN UNA SEDE PROTETTA DOVE SI INCONTRANO LE PARTI (DATORE DI LAVORO E LAVORATORE/I) AL FINE DI FAR CERTIFICARE IL CONTRATTO DI LAVORO STIPULATO, PIUTTOSTO CHE DELLE CLAUSOLE CONTRATTUALI, PIUTTOSTO CHE IL DEMANSIONAMENTO (CAMBIO DI MANSIONI IN PEIUS) .</a:t>
            </a:r>
          </a:p>
          <a:p>
            <a:endParaRPr lang="it-IT" dirty="0"/>
          </a:p>
        </p:txBody>
      </p:sp>
      <p:sp>
        <p:nvSpPr>
          <p:cNvPr id="3" name="Titolo 2"/>
          <p:cNvSpPr>
            <a:spLocks noGrp="1"/>
          </p:cNvSpPr>
          <p:nvPr>
            <p:ph type="title"/>
          </p:nvPr>
        </p:nvSpPr>
        <p:spPr>
          <a:xfrm>
            <a:off x="777240" y="4797152"/>
            <a:ext cx="7543800" cy="1224136"/>
          </a:xfrm>
        </p:spPr>
        <p:txBody>
          <a:bodyPr/>
          <a:lstStyle/>
          <a:p>
            <a:pPr algn="ctr"/>
            <a:r>
              <a:rPr lang="it-IT" sz="4000" dirty="0" smtClean="0"/>
              <a:t>La figura del Consulente del lavoro nel Jobs </a:t>
            </a:r>
            <a:r>
              <a:rPr lang="it-IT" sz="4000" dirty="0" err="1" smtClean="0"/>
              <a:t>Act</a:t>
            </a:r>
            <a:endParaRPr lang="it-IT" sz="4000" dirty="0"/>
          </a:p>
        </p:txBody>
      </p:sp>
      <p:sp>
        <p:nvSpPr>
          <p:cNvPr id="4" name="Segnaposto piè di pagina 3"/>
          <p:cNvSpPr>
            <a:spLocks noGrp="1"/>
          </p:cNvSpPr>
          <p:nvPr>
            <p:ph type="ftr" sz="quarter" idx="12"/>
          </p:nvPr>
        </p:nvSpPr>
        <p:spPr>
          <a:xfrm>
            <a:off x="1691680" y="6154738"/>
            <a:ext cx="597666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2436635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7504" y="620688"/>
            <a:ext cx="8712968" cy="3816424"/>
          </a:xfrm>
        </p:spPr>
        <p:txBody>
          <a:bodyPr>
            <a:normAutofit fontScale="85000" lnSpcReduction="20000"/>
          </a:bodyPr>
          <a:lstStyle/>
          <a:p>
            <a:pPr algn="just"/>
            <a:endParaRPr lang="it-IT" b="1" dirty="0" smtClean="0"/>
          </a:p>
          <a:p>
            <a:pPr algn="just"/>
            <a:endParaRPr lang="it-IT" b="1" dirty="0"/>
          </a:p>
          <a:p>
            <a:pPr algn="just"/>
            <a:r>
              <a:rPr lang="it-IT" dirty="0" smtClean="0"/>
              <a:t>LA </a:t>
            </a:r>
            <a:r>
              <a:rPr lang="it-IT" dirty="0"/>
              <a:t>FIGURA DEL CONSULENTE DEL LAVORO QUALE CONCILIATORE</a:t>
            </a:r>
          </a:p>
          <a:p>
            <a:pPr algn="just"/>
            <a:endParaRPr lang="it-IT" dirty="0" smtClean="0"/>
          </a:p>
          <a:p>
            <a:pPr algn="just"/>
            <a:endParaRPr lang="it-IT" dirty="0"/>
          </a:p>
          <a:p>
            <a:pPr marL="18288" indent="0" algn="just">
              <a:buNone/>
            </a:pPr>
            <a:r>
              <a:rPr lang="it-IT" i="1" dirty="0" smtClean="0"/>
              <a:t>CIRCA </a:t>
            </a:r>
            <a:r>
              <a:rPr lang="it-IT" i="1" dirty="0"/>
              <a:t>LE SEDI IN CUI ESPERIRE IL TENTATIVO DI CONCILIAZIONE , QUESTO POTRA’ ESSERE PROPOSTO IN VIA GENERALE PRESSO LE COMMISSIONI DI CONCILIAZIONE ISTITUITE PRESSO LE DIREZIONI TERRITORIALI DEL LAVORO, PRESSO LE SEDI INDIVIDUATE  DALLA CONTRATTAZIONE COLLETTIVA , DALLE ASSOCIAZIONI SINDACALI DI CATEGORIA MAGGIORMENTE RAPPRESENTATIVE  , NONCHE’ POSSONO ESSERE SEDI DI CONCILIAZIONE ANCHE LE COMMISSIONI DI CERTIFICAZIONE ISTITUITE PRESSO LE UNIVERSITA’, GLI ENTI BILATERALI,  IL MINISTERO DEL LAVORO E DELLE POLITICHE SOCIALI E I CONSIGLI PROVINCIALI DEI CONSULENTI DEL LAVORO (L.183/2010).</a:t>
            </a:r>
          </a:p>
          <a:p>
            <a:endParaRPr lang="it-IT" i="1" dirty="0"/>
          </a:p>
          <a:p>
            <a:endParaRPr lang="it-IT" b="1" dirty="0"/>
          </a:p>
        </p:txBody>
      </p:sp>
      <p:sp>
        <p:nvSpPr>
          <p:cNvPr id="3" name="Titolo 2"/>
          <p:cNvSpPr>
            <a:spLocks noGrp="1"/>
          </p:cNvSpPr>
          <p:nvPr>
            <p:ph type="title"/>
          </p:nvPr>
        </p:nvSpPr>
        <p:spPr>
          <a:xfrm>
            <a:off x="827584" y="4869160"/>
            <a:ext cx="7543800" cy="1202432"/>
          </a:xfrm>
        </p:spPr>
        <p:txBody>
          <a:bodyPr/>
          <a:lstStyle/>
          <a:p>
            <a:pPr algn="ctr"/>
            <a:r>
              <a:rPr lang="it-IT" sz="4000" dirty="0" smtClean="0"/>
              <a:t>La figura del Consulente del lavoro nel Jobs </a:t>
            </a:r>
            <a:r>
              <a:rPr lang="it-IT" sz="4000" dirty="0" err="1" smtClean="0"/>
              <a:t>Act</a:t>
            </a:r>
            <a:endParaRPr lang="it-IT" sz="4000" dirty="0"/>
          </a:p>
        </p:txBody>
      </p:sp>
      <p:sp>
        <p:nvSpPr>
          <p:cNvPr id="4" name="Segnaposto piè di pagina 3"/>
          <p:cNvSpPr>
            <a:spLocks noGrp="1"/>
          </p:cNvSpPr>
          <p:nvPr>
            <p:ph type="ftr" sz="quarter" idx="12"/>
          </p:nvPr>
        </p:nvSpPr>
        <p:spPr>
          <a:xfrm>
            <a:off x="2195736" y="6154738"/>
            <a:ext cx="5328592"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Tree>
    <p:extLst>
      <p:ext uri="{BB962C8B-B14F-4D97-AF65-F5344CB8AC3E}">
        <p14:creationId xmlns:p14="http://schemas.microsoft.com/office/powerpoint/2010/main" val="20405932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p:cNvSpPr>
            <a:spLocks noGrp="1"/>
          </p:cNvSpPr>
          <p:nvPr>
            <p:ph type="body" idx="1"/>
          </p:nvPr>
        </p:nvSpPr>
        <p:spPr/>
        <p:txBody>
          <a:bodyPr/>
          <a:lstStyle/>
          <a:p>
            <a:r>
              <a:rPr lang="it-IT" dirty="0" smtClean="0"/>
              <a:t>L’attività del Consulente del lavoro in pratica, opportunità.</a:t>
            </a:r>
            <a:endParaRPr lang="it-IT" dirty="0"/>
          </a:p>
        </p:txBody>
      </p:sp>
      <p:sp>
        <p:nvSpPr>
          <p:cNvPr id="4" name="Segnaposto piè di pagina 3"/>
          <p:cNvSpPr>
            <a:spLocks noGrp="1"/>
          </p:cNvSpPr>
          <p:nvPr>
            <p:ph type="ftr" sz="quarter" idx="12"/>
          </p:nvPr>
        </p:nvSpPr>
        <p:spPr>
          <a:xfrm>
            <a:off x="2051720" y="6154738"/>
            <a:ext cx="5832648"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5" name="Titolo 4"/>
          <p:cNvSpPr>
            <a:spLocks noGrp="1"/>
          </p:cNvSpPr>
          <p:nvPr>
            <p:ph type="title"/>
          </p:nvPr>
        </p:nvSpPr>
        <p:spPr>
          <a:xfrm>
            <a:off x="2339752" y="764704"/>
            <a:ext cx="5981288" cy="3490304"/>
          </a:xfrm>
        </p:spPr>
        <p:txBody>
          <a:bodyPr/>
          <a:lstStyle/>
          <a:p>
            <a:pPr algn="just"/>
            <a:r>
              <a:rPr lang="it-IT" sz="2400" dirty="0"/>
              <a:t>IL CONSULENTE DEL LAVORO RIVESTE UN RUOLO FONDAMENTALE, COLLOCANDOSI IN UNA POSIZIONE CENTRALE TRA IMPRESE , LAVORATORI, SINDACATI, ENTRA NEI PROCESSI ECONOMICI AZIENDALI E NE FAVORISCE LO SVILUPPO,</a:t>
            </a:r>
            <a:br>
              <a:rPr lang="it-IT" sz="2400" dirty="0"/>
            </a:br>
            <a:endParaRPr lang="it-IT" sz="2400" dirty="0"/>
          </a:p>
        </p:txBody>
      </p:sp>
    </p:spTree>
    <p:extLst>
      <p:ext uri="{BB962C8B-B14F-4D97-AF65-F5344CB8AC3E}">
        <p14:creationId xmlns:p14="http://schemas.microsoft.com/office/powerpoint/2010/main" val="36641416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r>
              <a:rPr lang="it-IT" dirty="0" smtClean="0"/>
              <a:t>L’attività del Consulente del Lavoro</a:t>
            </a:r>
            <a:endParaRPr lang="it-IT" dirty="0"/>
          </a:p>
        </p:txBody>
      </p:sp>
      <p:sp>
        <p:nvSpPr>
          <p:cNvPr id="3" name="Segnaposto piè di pagina 2"/>
          <p:cNvSpPr>
            <a:spLocks noGrp="1"/>
          </p:cNvSpPr>
          <p:nvPr>
            <p:ph type="ftr" sz="quarter" idx="12"/>
          </p:nvPr>
        </p:nvSpPr>
        <p:spPr>
          <a:xfrm>
            <a:off x="1907704" y="6154738"/>
            <a:ext cx="5760640"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
        <p:nvSpPr>
          <p:cNvPr id="4" name="Titolo 3"/>
          <p:cNvSpPr>
            <a:spLocks noGrp="1"/>
          </p:cNvSpPr>
          <p:nvPr>
            <p:ph type="title"/>
          </p:nvPr>
        </p:nvSpPr>
        <p:spPr>
          <a:xfrm>
            <a:off x="1043608" y="260648"/>
            <a:ext cx="7277432" cy="4032448"/>
          </a:xfrm>
        </p:spPr>
        <p:txBody>
          <a:bodyPr/>
          <a:lstStyle/>
          <a:p>
            <a:pPr algn="just"/>
            <a:r>
              <a:rPr lang="it-IT" sz="1800" dirty="0"/>
              <a:t>E’ COLUI CHE GESTISCE LE RISORSE UMANE A 360°, FACENDO RISPETTARE LE REGOLE PREVISTE DALLA NORMATIVA, DALLA CONTRATTAZIONE AZIENDALE E COLLETTIVA,  FAVORENDO LE ESIGENZE DEL PROPRIO CLIENTE,</a:t>
            </a:r>
            <a:br>
              <a:rPr lang="it-IT" sz="1800" dirty="0"/>
            </a:br>
            <a:r>
              <a:rPr lang="it-IT" sz="1800" dirty="0" smtClean="0"/>
              <a:t/>
            </a:r>
            <a:br>
              <a:rPr lang="it-IT" sz="1800" dirty="0" smtClean="0"/>
            </a:br>
            <a:r>
              <a:rPr lang="it-IT" sz="1800" dirty="0" smtClean="0"/>
              <a:t>IL </a:t>
            </a:r>
            <a:r>
              <a:rPr lang="it-IT" sz="1800" dirty="0"/>
              <a:t>CONSULENTE E’ UN ESPERTO IN MATERIA DI LAVORO , SI OCCUPA DELLA FASE CHE ANTECEDE L’ENTRATA NEL MONDO DEL LAVORO DEL LAVORATORE, ATTRAVERSO LA SELEZIONE DEL PERSONALE, SI OCCUPA DELLA CONTRATTAZIONE AZIENDALE,  DI CONSIGLIARE IL CONTRATTO DI LAVORO PIU’ CONSONO PER L’ESIGENZA DEL CLIENTE E IN BASE ALLA NORMATIVA DEL MOMENTO</a:t>
            </a:r>
            <a:br>
              <a:rPr lang="it-IT" sz="1800" dirty="0"/>
            </a:br>
            <a:endParaRPr lang="it-IT" sz="1800" dirty="0"/>
          </a:p>
        </p:txBody>
      </p:sp>
    </p:spTree>
    <p:extLst>
      <p:ext uri="{BB962C8B-B14F-4D97-AF65-F5344CB8AC3E}">
        <p14:creationId xmlns:p14="http://schemas.microsoft.com/office/powerpoint/2010/main" val="2266610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83568" y="692696"/>
            <a:ext cx="7474024" cy="4305671"/>
          </a:xfrm>
        </p:spPr>
        <p:txBody>
          <a:bodyPr>
            <a:normAutofit/>
          </a:bodyPr>
          <a:lstStyle/>
          <a:p>
            <a:pPr algn="ctr"/>
            <a:r>
              <a:rPr lang="it-IT" sz="2000" b="1" i="1" dirty="0"/>
              <a:t>CONDIZIONI DI LEGITTIMITÀ PER L’ASSUNZIONE A TERMINE – </a:t>
            </a:r>
          </a:p>
          <a:p>
            <a:pPr algn="ctr"/>
            <a:r>
              <a:rPr lang="it-IT" sz="2000" b="1" i="1" dirty="0"/>
              <a:t> NUOVE REGOLE</a:t>
            </a:r>
          </a:p>
          <a:p>
            <a:pPr algn="ctr"/>
            <a:r>
              <a:rPr lang="it-IT" sz="1600" b="1" i="1" dirty="0"/>
              <a:t>D.L.  N. 34/2014 convertito in L. n. </a:t>
            </a:r>
            <a:r>
              <a:rPr lang="it-IT" sz="1600" b="1" i="1" dirty="0" smtClean="0"/>
              <a:t>78/2014 – </a:t>
            </a:r>
            <a:r>
              <a:rPr lang="it-IT" sz="1600" b="1" i="1" dirty="0" err="1" smtClean="0"/>
              <a:t>Dlgs</a:t>
            </a:r>
            <a:r>
              <a:rPr lang="it-IT" sz="1600" b="1" i="1" dirty="0" smtClean="0"/>
              <a:t> 81/2015</a:t>
            </a:r>
          </a:p>
          <a:p>
            <a:pPr algn="ctr"/>
            <a:endParaRPr lang="it-IT" sz="1600" b="1" i="1" dirty="0"/>
          </a:p>
          <a:p>
            <a:pPr marL="0" indent="0">
              <a:buNone/>
            </a:pPr>
            <a:r>
              <a:rPr lang="it-IT" dirty="0" smtClean="0"/>
              <a:t>A) </a:t>
            </a:r>
            <a:r>
              <a:rPr lang="it-IT" b="1" dirty="0"/>
              <a:t>Non </a:t>
            </a:r>
            <a:r>
              <a:rPr lang="it-IT" dirty="0"/>
              <a:t>sono più previste </a:t>
            </a:r>
            <a:r>
              <a:rPr lang="it-IT" b="1" dirty="0"/>
              <a:t>causali </a:t>
            </a:r>
            <a:r>
              <a:rPr lang="it-IT" dirty="0"/>
              <a:t>per l’utilizzo del contratto a </a:t>
            </a:r>
            <a:r>
              <a:rPr lang="it-IT" dirty="0" smtClean="0"/>
              <a:t>         termine</a:t>
            </a:r>
            <a:r>
              <a:rPr lang="it-IT" dirty="0"/>
              <a:t>.</a:t>
            </a:r>
          </a:p>
          <a:p>
            <a:pPr marL="18288" indent="0">
              <a:buNone/>
            </a:pPr>
            <a:r>
              <a:rPr lang="it-IT" dirty="0" smtClean="0"/>
              <a:t>B) Il </a:t>
            </a:r>
            <a:r>
              <a:rPr lang="it-IT" dirty="0"/>
              <a:t>contratto a termine deve avere una durata</a:t>
            </a:r>
          </a:p>
          <a:p>
            <a:r>
              <a:rPr lang="it-IT" b="1" dirty="0"/>
              <a:t>massima pari a 36 </a:t>
            </a:r>
            <a:r>
              <a:rPr lang="it-IT" b="1" dirty="0" smtClean="0"/>
              <a:t>mesi</a:t>
            </a:r>
            <a:r>
              <a:rPr lang="it-IT" dirty="0" smtClean="0"/>
              <a:t> , comprensiva </a:t>
            </a:r>
            <a:r>
              <a:rPr lang="it-IT" dirty="0"/>
              <a:t>di eventuali proroghe.</a:t>
            </a:r>
          </a:p>
          <a:p>
            <a:endParaRPr lang="it-IT" dirty="0"/>
          </a:p>
        </p:txBody>
      </p:sp>
      <p:sp>
        <p:nvSpPr>
          <p:cNvPr id="3" name="Titolo 2"/>
          <p:cNvSpPr>
            <a:spLocks noGrp="1"/>
          </p:cNvSpPr>
          <p:nvPr>
            <p:ph type="title"/>
          </p:nvPr>
        </p:nvSpPr>
        <p:spPr/>
        <p:txBody>
          <a:bodyPr/>
          <a:lstStyle/>
          <a:p>
            <a:r>
              <a:rPr lang="it-IT" sz="4000" dirty="0" smtClean="0"/>
              <a:t>IL CONTRATTO A TERMINE</a:t>
            </a:r>
            <a:endParaRPr lang="it-IT" sz="4000" dirty="0"/>
          </a:p>
        </p:txBody>
      </p:sp>
      <p:sp>
        <p:nvSpPr>
          <p:cNvPr id="4" name="Segnaposto piè di pagina 3"/>
          <p:cNvSpPr>
            <a:spLocks noGrp="1"/>
          </p:cNvSpPr>
          <p:nvPr>
            <p:ph type="ftr" sz="quarter" idx="12"/>
          </p:nvPr>
        </p:nvSpPr>
        <p:spPr>
          <a:xfrm>
            <a:off x="1763688" y="5949280"/>
            <a:ext cx="5400600" cy="576064"/>
          </a:xfrm>
        </p:spPr>
        <p:txBody>
          <a:bodyPr/>
          <a:lstStyle/>
          <a:p>
            <a:r>
              <a:rPr lang="it-IT" b="1" dirty="0" smtClean="0"/>
              <a:t>Travagli </a:t>
            </a:r>
            <a:r>
              <a:rPr lang="it-IT" b="1" dirty="0" err="1" smtClean="0"/>
              <a:t>d.ssa</a:t>
            </a:r>
            <a:r>
              <a:rPr lang="it-IT" b="1" dirty="0" smtClean="0"/>
              <a:t> Angela Consulente del Lavoro -  a.travagli@ferraraimprendo.it –</a:t>
            </a:r>
          </a:p>
          <a:p>
            <a:r>
              <a:rPr lang="it-IT" b="1" dirty="0"/>
              <a:t>	</a:t>
            </a:r>
            <a:r>
              <a:rPr lang="it-IT" b="1" dirty="0" smtClean="0"/>
              <a:t>	 www.bizzarritravagli.com</a:t>
            </a:r>
            <a:endParaRPr lang="it-IT" b="1" dirty="0"/>
          </a:p>
        </p:txBody>
      </p:sp>
    </p:spTree>
    <p:extLst>
      <p:ext uri="{BB962C8B-B14F-4D97-AF65-F5344CB8AC3E}">
        <p14:creationId xmlns:p14="http://schemas.microsoft.com/office/powerpoint/2010/main" val="29479931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r>
              <a:rPr lang="it-IT" dirty="0" smtClean="0"/>
              <a:t>L’attività del Consulente del Lavoro</a:t>
            </a:r>
            <a:endParaRPr lang="it-IT" dirty="0"/>
          </a:p>
        </p:txBody>
      </p:sp>
      <p:sp>
        <p:nvSpPr>
          <p:cNvPr id="3" name="Segnaposto piè di pagina 2"/>
          <p:cNvSpPr>
            <a:spLocks noGrp="1"/>
          </p:cNvSpPr>
          <p:nvPr>
            <p:ph type="ftr" sz="quarter" idx="12"/>
          </p:nvPr>
        </p:nvSpPr>
        <p:spPr>
          <a:xfrm>
            <a:off x="1763688" y="6154738"/>
            <a:ext cx="5616624" cy="365125"/>
          </a:xfrm>
        </p:spPr>
        <p:txBody>
          <a:bodyPr/>
          <a:lstStyle/>
          <a:p>
            <a:pPr algn="ctr"/>
            <a:r>
              <a:rPr lang="it-IT" dirty="0" smtClean="0"/>
              <a:t>Travagli </a:t>
            </a:r>
            <a:r>
              <a:rPr lang="it-IT" dirty="0" err="1" smtClean="0"/>
              <a:t>d.ssa</a:t>
            </a:r>
            <a:r>
              <a:rPr lang="it-IT" dirty="0" smtClean="0"/>
              <a:t> Angela Consulente del Lavoro -  a.travagli@ferraraimprendo.it -www.bizzarritravagli.com</a:t>
            </a:r>
            <a:endParaRPr lang="it-IT" dirty="0"/>
          </a:p>
        </p:txBody>
      </p:sp>
      <p:sp>
        <p:nvSpPr>
          <p:cNvPr id="4" name="Titolo 3"/>
          <p:cNvSpPr>
            <a:spLocks noGrp="1"/>
          </p:cNvSpPr>
          <p:nvPr>
            <p:ph type="title"/>
          </p:nvPr>
        </p:nvSpPr>
        <p:spPr>
          <a:xfrm>
            <a:off x="611560" y="476672"/>
            <a:ext cx="7344816" cy="3888432"/>
          </a:xfrm>
        </p:spPr>
        <p:txBody>
          <a:bodyPr/>
          <a:lstStyle/>
          <a:p>
            <a:pPr algn="just"/>
            <a:r>
              <a:rPr lang="it-IT" sz="1600" dirty="0"/>
              <a:t>GESTISCE I RAPPORTI DI LAVORO DALLA LORO COSTITUZIONE, ALLA COSTANZA DI LAVORO, ALLA FASE ESPULSIVA DEL LAVORATORE,  ATTRAVERSO L’ELABORAZIONE DEI CEDOLINI PAGA E TUTTI GLI ADEMPIMENTI ANNESSI E CONNESSI A SECONDA DELLE ESIGENZE DEI LAVORATORI E DELLE AZIENDE, TIENE I RAPPORTI CON GLI ISTITUTI DI PREVIDENZA , CON GLI ISTITUTI ASSICURATIVI ASSICURANDO AZIENDE E LAVORATORI, SI OCCUPA DEL CONTENZIOSO  IN MATERIA DI LAVORO, DI CONCILIAZIONE, DI LICENZIAMENTI , E’ PRESENTE ANCHE NELLA FASE ESPULSIVA DEL RAPPORTO DI LAVORO, SI OCCUPA DELLA GESTIONE DELL’AZIENDA E DEI LAVORATORI NELLE FASI DI CRISI AZIENDALI ATTRAVERSO IL RICORSO ALL’UTILIZZO DEGLI AMMORTIZZATORI SOCIALI,</a:t>
            </a:r>
            <a:br>
              <a:rPr lang="it-IT" sz="1600" dirty="0"/>
            </a:br>
            <a:r>
              <a:rPr lang="it-IT" sz="1600" dirty="0"/>
              <a:t/>
            </a:r>
            <a:br>
              <a:rPr lang="it-IT" sz="1600" dirty="0"/>
            </a:br>
            <a:endParaRPr lang="it-IT" sz="1600" dirty="0"/>
          </a:p>
        </p:txBody>
      </p:sp>
    </p:spTree>
    <p:extLst>
      <p:ext uri="{BB962C8B-B14F-4D97-AF65-F5344CB8AC3E}">
        <p14:creationId xmlns:p14="http://schemas.microsoft.com/office/powerpoint/2010/main" val="19126228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p:txBody>
          <a:bodyPr/>
          <a:lstStyle/>
          <a:p>
            <a:r>
              <a:rPr lang="it-IT" dirty="0" smtClean="0"/>
              <a:t>L’attività del Consulente del </a:t>
            </a:r>
            <a:r>
              <a:rPr lang="it-IT" dirty="0"/>
              <a:t>L</a:t>
            </a:r>
            <a:r>
              <a:rPr lang="it-IT" dirty="0" smtClean="0"/>
              <a:t>avoro</a:t>
            </a:r>
            <a:endParaRPr lang="it-IT" dirty="0"/>
          </a:p>
        </p:txBody>
      </p:sp>
      <p:sp>
        <p:nvSpPr>
          <p:cNvPr id="3" name="Segnaposto piè di pagina 2"/>
          <p:cNvSpPr>
            <a:spLocks noGrp="1"/>
          </p:cNvSpPr>
          <p:nvPr>
            <p:ph type="ftr" sz="quarter" idx="12"/>
          </p:nvPr>
        </p:nvSpPr>
        <p:spPr>
          <a:xfrm>
            <a:off x="2195736" y="6154738"/>
            <a:ext cx="561662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
        <p:nvSpPr>
          <p:cNvPr id="4" name="Titolo 3"/>
          <p:cNvSpPr>
            <a:spLocks noGrp="1"/>
          </p:cNvSpPr>
          <p:nvPr>
            <p:ph type="title"/>
          </p:nvPr>
        </p:nvSpPr>
        <p:spPr>
          <a:xfrm>
            <a:off x="611560" y="404664"/>
            <a:ext cx="7709480" cy="3850344"/>
          </a:xfrm>
        </p:spPr>
        <p:txBody>
          <a:bodyPr/>
          <a:lstStyle/>
          <a:p>
            <a:pPr algn="just"/>
            <a:r>
              <a:rPr lang="it-IT" sz="1400" dirty="0"/>
              <a:t>IL CONSULENTE E’ CHIAMATO AD INTERVENIRE NELLE VERTENZE TRA LAVORATORI E DATORI DI LAVORO O TRA AZIENDE E ENTI,</a:t>
            </a:r>
            <a:br>
              <a:rPr lang="it-IT" sz="1400" dirty="0"/>
            </a:br>
            <a:r>
              <a:rPr lang="it-IT" sz="1400" dirty="0"/>
              <a:t>E’ A FIANCO DELLE AZIENDE IN CASO DI ACCESSI ISPETTIVI DA PARTE DEGLI ISTITUTI PER SUPPORTARE IL PROPRIO CLIENTE NELLA FASE VERIFICATRICE, NONCHE’ NELLA FASE OPPOSITIVA NEL CASO IN CUI SI INTENDA RICORRERE AVERSO I PROVVEDIMENTI NOTIFICATI ALL’AZIENDA IN VIA AMMINISTRATIVA,</a:t>
            </a:r>
            <a:br>
              <a:rPr lang="it-IT" sz="1400" dirty="0"/>
            </a:br>
            <a:r>
              <a:rPr lang="it-IT" sz="1400" dirty="0"/>
              <a:t/>
            </a:r>
            <a:br>
              <a:rPr lang="it-IT" sz="1400" dirty="0"/>
            </a:br>
            <a:r>
              <a:rPr lang="it-IT" sz="1400" dirty="0"/>
              <a:t>NON DA ULTIMO IL CONSULENTE E’ PUNTO DI RIFERIMENTO ANCHE PER  L’ORGANIZZAZIONE  E IL BENESSERE AZIENDALE, OFFRE SERVIZI SPECIFICI NEL CAMPO DELLA SICUREZZA SUL LAVORO, SUI CORSI DI FORMAZIONE FINANZIATA, PIO’ DARE CONSIGLI SUL WELFARE AZIENDALI, SULL’UTILIZZO DI EVENTUALI AGEVOLAZIONI,  PUO’ OCCUPARSI ANCHE DI PREVIDENZA, DI FINANZIAMENTI AGEVOLATI .</a:t>
            </a:r>
            <a:br>
              <a:rPr lang="it-IT" sz="1400" dirty="0"/>
            </a:br>
            <a:r>
              <a:rPr lang="it-IT" sz="1400" dirty="0"/>
              <a:t/>
            </a:r>
            <a:br>
              <a:rPr lang="it-IT" sz="1400" dirty="0"/>
            </a:br>
            <a:endParaRPr lang="it-IT" sz="1400" dirty="0"/>
          </a:p>
        </p:txBody>
      </p:sp>
    </p:spTree>
    <p:extLst>
      <p:ext uri="{BB962C8B-B14F-4D97-AF65-F5344CB8AC3E}">
        <p14:creationId xmlns:p14="http://schemas.microsoft.com/office/powerpoint/2010/main" val="2998437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683568" y="476672"/>
            <a:ext cx="7690048" cy="4536504"/>
          </a:xfrm>
        </p:spPr>
        <p:txBody>
          <a:bodyPr>
            <a:normAutofit/>
          </a:bodyPr>
          <a:lstStyle/>
          <a:p>
            <a:pPr algn="just"/>
            <a:r>
              <a:rPr lang="it-IT" dirty="0"/>
              <a:t>IL RUOLO DI SEMPLICE “ADDETTO ALL’ELABORAZIONE DEI CEDOLINI PAGA” E’ STATO VIA VIA SUPERATO DALL’EVOLVERSI DELLA NORMATIVA SEMPRE PIU’ CORPOSA ED ARTICOLATA IN MATERIA DI LAVORO CHE HA PORTATO ALL’ESIGENZA DI UNA FIGURA PROFESSIONALE SEMPRE PIU’ TERZIARIA VISTO CHE LE COMPETENZE SONO MOLTEPLICI, CERTO LA CONSULENZA DEL LAVORO E’ </a:t>
            </a:r>
            <a:r>
              <a:rPr lang="it-IT" dirty="0" smtClean="0"/>
              <a:t>STRETTAMENTE </a:t>
            </a:r>
            <a:r>
              <a:rPr lang="it-IT" dirty="0"/>
              <a:t>LEGATA AGLI ADEMPIMENTI AMMINISTRATIVI, I QUALI DANNO ORIGINE ALLE SITUAZIONI DA GESTIRE DA PARTE DEL CONSULENTE. </a:t>
            </a:r>
          </a:p>
          <a:p>
            <a:pPr algn="just"/>
            <a:endParaRPr lang="it-IT" dirty="0"/>
          </a:p>
        </p:txBody>
      </p:sp>
      <p:sp>
        <p:nvSpPr>
          <p:cNvPr id="5" name="Titolo 4"/>
          <p:cNvSpPr>
            <a:spLocks noGrp="1"/>
          </p:cNvSpPr>
          <p:nvPr>
            <p:ph type="title"/>
          </p:nvPr>
        </p:nvSpPr>
        <p:spPr/>
        <p:txBody>
          <a:bodyPr/>
          <a:lstStyle/>
          <a:p>
            <a:pPr algn="ctr"/>
            <a:r>
              <a:rPr lang="it-IT" dirty="0" smtClean="0"/>
              <a:t>Il Consulente del Lavoro</a:t>
            </a:r>
            <a:endParaRPr lang="it-IT" dirty="0"/>
          </a:p>
        </p:txBody>
      </p:sp>
      <p:sp>
        <p:nvSpPr>
          <p:cNvPr id="3" name="Segnaposto piè di pagina 2"/>
          <p:cNvSpPr>
            <a:spLocks noGrp="1"/>
          </p:cNvSpPr>
          <p:nvPr>
            <p:ph type="ftr" sz="quarter" idx="12"/>
          </p:nvPr>
        </p:nvSpPr>
        <p:spPr>
          <a:xfrm>
            <a:off x="1907704" y="6154738"/>
            <a:ext cx="5832648"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21813563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pPr algn="ctr"/>
            <a:r>
              <a:rPr lang="it-IT" sz="4000" dirty="0" smtClean="0"/>
              <a:t>www.consulentidellavoro.it</a:t>
            </a:r>
            <a:endParaRPr lang="it-IT" sz="4000" dirty="0"/>
          </a:p>
        </p:txBody>
      </p:sp>
      <p:sp>
        <p:nvSpPr>
          <p:cNvPr id="4" name="Segnaposto piè di pagina 3"/>
          <p:cNvSpPr>
            <a:spLocks noGrp="1"/>
          </p:cNvSpPr>
          <p:nvPr>
            <p:ph type="ftr" sz="quarter" idx="12"/>
          </p:nvPr>
        </p:nvSpPr>
        <p:spPr>
          <a:xfrm>
            <a:off x="1475656" y="6154738"/>
            <a:ext cx="669674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pic>
        <p:nvPicPr>
          <p:cNvPr id="5" name="Picture 2" descr="C:\Users\ANGELA~1\AppData\Local\Temp\LOGO CONSULENTI DEL LAVORO.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764704"/>
            <a:ext cx="4536504"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9570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827584" y="2060848"/>
            <a:ext cx="7543800" cy="864096"/>
          </a:xfrm>
        </p:spPr>
        <p:txBody>
          <a:bodyPr/>
          <a:lstStyle/>
          <a:p>
            <a:r>
              <a:rPr lang="it-IT" sz="2400" i="1" dirty="0" smtClean="0"/>
              <a:t>«Prendete in mano la vostra vita e fatene un capolavoro»</a:t>
            </a:r>
            <a:br>
              <a:rPr lang="it-IT" sz="2400" i="1" dirty="0" smtClean="0"/>
            </a:br>
            <a:r>
              <a:rPr lang="it-IT" sz="2400" i="1" dirty="0" smtClean="0"/>
              <a:t>						</a:t>
            </a:r>
            <a:r>
              <a:rPr lang="it-IT" sz="2000" i="1" dirty="0" smtClean="0"/>
              <a:t>Karol Wojtyla</a:t>
            </a:r>
            <a:endParaRPr lang="it-IT" sz="2000" i="1" dirty="0"/>
          </a:p>
        </p:txBody>
      </p:sp>
      <p:sp>
        <p:nvSpPr>
          <p:cNvPr id="4" name="Segnaposto piè di pagina 3"/>
          <p:cNvSpPr>
            <a:spLocks noGrp="1"/>
          </p:cNvSpPr>
          <p:nvPr>
            <p:ph type="ftr" sz="quarter" idx="12"/>
          </p:nvPr>
        </p:nvSpPr>
        <p:spPr>
          <a:xfrm>
            <a:off x="1115616" y="6165304"/>
            <a:ext cx="7416824" cy="365125"/>
          </a:xfrm>
        </p:spPr>
        <p:txBody>
          <a:bodyPr/>
          <a:lstStyle/>
          <a:p>
            <a:pPr algn="ctr"/>
            <a:r>
              <a:rPr lang="it-IT" dirty="0" smtClean="0"/>
              <a:t>Travagli </a:t>
            </a:r>
            <a:r>
              <a:rPr lang="it-IT" dirty="0" err="1" smtClean="0"/>
              <a:t>d.ssa</a:t>
            </a:r>
            <a:r>
              <a:rPr lang="it-IT" dirty="0" smtClean="0"/>
              <a:t> Angela Consulente del Lavoro -  a.travagli@ferraraimprendo.it –</a:t>
            </a:r>
          </a:p>
          <a:p>
            <a:pPr algn="ctr"/>
            <a:r>
              <a:rPr lang="it-IT" dirty="0" smtClean="0"/>
              <a:t>www.bizzarritravagli.com</a:t>
            </a:r>
            <a:endParaRPr lang="it-IT" dirty="0"/>
          </a:p>
        </p:txBody>
      </p:sp>
    </p:spTree>
    <p:extLst>
      <p:ext uri="{BB962C8B-B14F-4D97-AF65-F5344CB8AC3E}">
        <p14:creationId xmlns:p14="http://schemas.microsoft.com/office/powerpoint/2010/main" val="8044370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2276872"/>
            <a:ext cx="7543800" cy="2066528"/>
          </a:xfrm>
        </p:spPr>
        <p:txBody>
          <a:bodyPr/>
          <a:lstStyle/>
          <a:p>
            <a:pPr algn="ctr"/>
            <a:r>
              <a:rPr lang="it-IT" dirty="0" smtClean="0"/>
              <a:t>Per oggi abbiamo finito!!</a:t>
            </a:r>
            <a:br>
              <a:rPr lang="it-IT" dirty="0" smtClean="0"/>
            </a:br>
            <a:endParaRPr lang="it-IT" dirty="0"/>
          </a:p>
        </p:txBody>
      </p:sp>
      <p:sp>
        <p:nvSpPr>
          <p:cNvPr id="3" name="Segnaposto piè di pagina 2"/>
          <p:cNvSpPr>
            <a:spLocks noGrp="1"/>
          </p:cNvSpPr>
          <p:nvPr>
            <p:ph type="ftr" sz="quarter" idx="12"/>
          </p:nvPr>
        </p:nvSpPr>
        <p:spPr>
          <a:xfrm>
            <a:off x="1547664" y="6154738"/>
            <a:ext cx="5904656"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349987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339752" y="25354"/>
            <a:ext cx="6624736" cy="4968552"/>
          </a:xfrm>
        </p:spPr>
        <p:txBody>
          <a:bodyPr>
            <a:normAutofit fontScale="77500" lnSpcReduction="20000"/>
          </a:bodyPr>
          <a:lstStyle/>
          <a:p>
            <a:endParaRPr lang="it-IT" b="1" dirty="0" smtClean="0"/>
          </a:p>
          <a:p>
            <a:pPr algn="just"/>
            <a:r>
              <a:rPr lang="it-IT" b="1" dirty="0" smtClean="0"/>
              <a:t>FORMA </a:t>
            </a:r>
            <a:r>
              <a:rPr lang="it-IT" b="1" dirty="0"/>
              <a:t>SCRITTA </a:t>
            </a:r>
            <a:r>
              <a:rPr lang="it-IT" dirty="0"/>
              <a:t>ad </a:t>
            </a:r>
            <a:r>
              <a:rPr lang="it-IT" dirty="0" err="1"/>
              <a:t>substantiam</a:t>
            </a:r>
            <a:endParaRPr lang="it-IT" dirty="0"/>
          </a:p>
          <a:p>
            <a:pPr algn="just"/>
            <a:r>
              <a:rPr lang="it-IT" b="1" dirty="0"/>
              <a:t>PROROGA </a:t>
            </a:r>
            <a:r>
              <a:rPr lang="it-IT" dirty="0"/>
              <a:t>n. 5 volte per massimo 36 mesi </a:t>
            </a:r>
          </a:p>
          <a:p>
            <a:pPr algn="just"/>
            <a:r>
              <a:rPr lang="it-IT" b="1" dirty="0"/>
              <a:t>SUCCESSIONE DEI CONTRATTI</a:t>
            </a:r>
            <a:r>
              <a:rPr lang="it-IT" dirty="0"/>
              <a:t>	</a:t>
            </a:r>
          </a:p>
          <a:p>
            <a:pPr algn="just"/>
            <a:r>
              <a:rPr lang="it-IT" dirty="0"/>
              <a:t>Stop di gg10 (fino 6 mesi) di gg20 (oltre sei mesi) tra un contratto a termine e l’altro o secondo la contrattazione collettiva</a:t>
            </a:r>
          </a:p>
          <a:p>
            <a:pPr algn="just"/>
            <a:r>
              <a:rPr lang="it-IT" b="1" dirty="0"/>
              <a:t>CODA CONTRATTUALE </a:t>
            </a:r>
          </a:p>
          <a:p>
            <a:pPr algn="just"/>
            <a:r>
              <a:rPr lang="it-IT" dirty="0"/>
              <a:t>Non più di 30gg (fino a 6 mesi), non più di 50gg (c. oltre sei mesi) – pagamenti con maggiorazioni (20% fino 10gg -50% oltre 10gg)</a:t>
            </a:r>
          </a:p>
          <a:p>
            <a:pPr algn="just"/>
            <a:r>
              <a:rPr lang="it-IT" b="1" dirty="0"/>
              <a:t>ACAUSALITA’ DEL TERMINE</a:t>
            </a:r>
          </a:p>
          <a:p>
            <a:pPr algn="just"/>
            <a:r>
              <a:rPr lang="it-IT" b="1" dirty="0"/>
              <a:t>CONTINGENTAMENTO </a:t>
            </a:r>
            <a:r>
              <a:rPr lang="it-IT" dirty="0"/>
              <a:t>(</a:t>
            </a:r>
            <a:r>
              <a:rPr lang="it-IT" dirty="0" err="1"/>
              <a:t>max</a:t>
            </a:r>
            <a:r>
              <a:rPr lang="it-IT" dirty="0"/>
              <a:t> 20% lavoratori al 01.01 dell’anno di assunzione – fino a 5 dipendenti non previsto)</a:t>
            </a:r>
          </a:p>
          <a:p>
            <a:pPr algn="just"/>
            <a:r>
              <a:rPr lang="it-IT" b="1" dirty="0"/>
              <a:t>SANZIONI: </a:t>
            </a:r>
            <a:r>
              <a:rPr lang="it-IT" dirty="0"/>
              <a:t>20% retribuzione fino a 1 lavoratore – 50% oltre 1 dipendente</a:t>
            </a:r>
          </a:p>
          <a:p>
            <a:pPr algn="just"/>
            <a:r>
              <a:rPr lang="it-IT" b="1" dirty="0"/>
              <a:t>ESCLUSIONI: </a:t>
            </a:r>
            <a:r>
              <a:rPr lang="it-IT" dirty="0"/>
              <a:t>no 20% per nuove attività, stagionalità,  carattere sostitutivo, spettacoli radiofonici, lavoratori over 55 anni o previsione </a:t>
            </a:r>
            <a:r>
              <a:rPr lang="it-IT" dirty="0" smtClean="0"/>
              <a:t>contrattuale</a:t>
            </a:r>
          </a:p>
          <a:p>
            <a:pPr algn="just"/>
            <a:r>
              <a:rPr lang="it-IT" b="1" dirty="0" smtClean="0"/>
              <a:t>DIRITTO DI PRECEDNZA: il lavoratore che per la stessa azienda ha prestato lavoro a termine per più di sei mesi, può manifestare il diritto di precedenza sulle assunzioni a tempo </a:t>
            </a:r>
            <a:r>
              <a:rPr lang="it-IT" b="1" dirty="0" err="1" smtClean="0"/>
              <a:t>indet</a:t>
            </a:r>
            <a:r>
              <a:rPr lang="it-IT" b="1" dirty="0" smtClean="0"/>
              <a:t>. Effettuate dal datore di lavoro entro i successivi 12 mesi, con riferimento all’espletamento delle medesime mansioni dei contratti a termine.</a:t>
            </a:r>
            <a:endParaRPr lang="it-IT" b="1" dirty="0"/>
          </a:p>
          <a:p>
            <a:pPr algn="just"/>
            <a:endParaRPr lang="it-IT" dirty="0"/>
          </a:p>
        </p:txBody>
      </p:sp>
      <p:sp>
        <p:nvSpPr>
          <p:cNvPr id="3" name="Titolo 2"/>
          <p:cNvSpPr>
            <a:spLocks noGrp="1"/>
          </p:cNvSpPr>
          <p:nvPr>
            <p:ph type="title"/>
          </p:nvPr>
        </p:nvSpPr>
        <p:spPr/>
        <p:txBody>
          <a:bodyPr/>
          <a:lstStyle/>
          <a:p>
            <a:r>
              <a:rPr lang="it-IT" sz="4000" dirty="0" smtClean="0"/>
              <a:t>IL CONTRATTO A TERMINE</a:t>
            </a:r>
            <a:endParaRPr lang="it-IT" sz="4000" dirty="0"/>
          </a:p>
        </p:txBody>
      </p:sp>
      <p:sp>
        <p:nvSpPr>
          <p:cNvPr id="4" name="Segnaposto piè di pagina 3"/>
          <p:cNvSpPr>
            <a:spLocks noGrp="1"/>
          </p:cNvSpPr>
          <p:nvPr>
            <p:ph type="ftr" sz="quarter" idx="12"/>
          </p:nvPr>
        </p:nvSpPr>
        <p:spPr>
          <a:xfrm>
            <a:off x="1691680" y="6165304"/>
            <a:ext cx="6264696" cy="365125"/>
          </a:xfrm>
        </p:spPr>
        <p:txBody>
          <a:bodyPr/>
          <a:lstStyle/>
          <a:p>
            <a:r>
              <a:rPr lang="it-IT" b="1" dirty="0" smtClean="0"/>
              <a:t>Travagli </a:t>
            </a:r>
            <a:r>
              <a:rPr lang="it-IT" b="1" dirty="0" err="1" smtClean="0"/>
              <a:t>d.ssa</a:t>
            </a:r>
            <a:r>
              <a:rPr lang="it-IT" b="1" dirty="0" smtClean="0"/>
              <a:t> Angela Consulente del Lavoro -  a.travagli@ferraraimprendo.it - 			www.bizzarritravagli.com</a:t>
            </a:r>
            <a:endParaRPr lang="it-IT" b="1" dirty="0"/>
          </a:p>
        </p:txBody>
      </p:sp>
      <mc:AlternateContent xmlns:mc="http://schemas.openxmlformats.org/markup-compatibility/2006" xmlns:a14="http://schemas.microsoft.com/office/drawing/2010/main">
        <mc:Choice Requires="a14">
          <p:sp>
            <p:nvSpPr>
              <p:cNvPr id="5" name="CasellaDiTesto 4"/>
              <p:cNvSpPr txBox="1"/>
              <p:nvPr/>
            </p:nvSpPr>
            <p:spPr>
              <a:xfrm>
                <a:off x="-108520" y="1703797"/>
                <a:ext cx="2448272"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it-IT" sz="2400" b="0" i="1" smtClean="0">
                          <a:latin typeface="Cambria Math"/>
                        </a:rPr>
                        <m:t>𝑐𝑎𝑟𝑎𝑡𝑡𝑒𝑟𝑖𝑠𝑡𝑖𝑐h𝑒</m:t>
                      </m:r>
                      <m:r>
                        <a:rPr lang="it-IT" sz="2400" i="1" smtClean="0">
                          <a:latin typeface="Cambria Math"/>
                        </a:rPr>
                        <m:t>{</m:t>
                      </m:r>
                    </m:oMath>
                  </m:oMathPara>
                </a14:m>
                <a:endParaRPr lang="it-IT" sz="2400" dirty="0"/>
              </a:p>
            </p:txBody>
          </p:sp>
        </mc:Choice>
        <mc:Fallback xmlns="">
          <p:sp>
            <p:nvSpPr>
              <p:cNvPr id="5" name="CasellaDiTesto 4"/>
              <p:cNvSpPr txBox="1">
                <a:spLocks noRot="1" noChangeAspect="1" noMove="1" noResize="1" noEditPoints="1" noAdjustHandles="1" noChangeArrowheads="1" noChangeShapeType="1" noTextEdit="1"/>
              </p:cNvSpPr>
              <p:nvPr/>
            </p:nvSpPr>
            <p:spPr>
              <a:xfrm>
                <a:off x="-108520" y="1703797"/>
                <a:ext cx="2448272" cy="461665"/>
              </a:xfrm>
              <a:prstGeom prst="rect">
                <a:avLst/>
              </a:prstGeom>
              <a:blipFill rotWithShape="1">
                <a:blip r:embed="rId2"/>
                <a:stretch>
                  <a:fillRect r="-746" b="-17105"/>
                </a:stretch>
              </a:blipFill>
            </p:spPr>
            <p:txBody>
              <a:bodyPr/>
              <a:lstStyle/>
              <a:p>
                <a:r>
                  <a:rPr lang="it-IT">
                    <a:noFill/>
                  </a:rPr>
                  <a:t> </a:t>
                </a:r>
              </a:p>
            </p:txBody>
          </p:sp>
        </mc:Fallback>
      </mc:AlternateContent>
    </p:spTree>
    <p:extLst>
      <p:ext uri="{BB962C8B-B14F-4D97-AF65-F5344CB8AC3E}">
        <p14:creationId xmlns:p14="http://schemas.microsoft.com/office/powerpoint/2010/main" val="785089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9552" y="0"/>
            <a:ext cx="8424936" cy="5445224"/>
          </a:xfrm>
        </p:spPr>
        <p:txBody>
          <a:bodyPr>
            <a:normAutofit fontScale="92500" lnSpcReduction="10000"/>
          </a:bodyPr>
          <a:lstStyle/>
          <a:p>
            <a:pPr algn="just"/>
            <a:r>
              <a:rPr lang="it-IT" dirty="0"/>
              <a:t>Il Contratto di lavoro subordinato a tempo indeterminato o determinato può essere svolto a tempo pieno o a </a:t>
            </a:r>
            <a:r>
              <a:rPr lang="it-IT" b="1" dirty="0"/>
              <a:t>tempo </a:t>
            </a:r>
            <a:r>
              <a:rPr lang="it-IT" b="1" dirty="0" smtClean="0"/>
              <a:t>parziale</a:t>
            </a:r>
            <a:r>
              <a:rPr lang="it-IT" dirty="0" smtClean="0"/>
              <a:t> ovvero quando l’orario di lavoro  è inferiore a quello stabilito dalla legge o dalla contrattazione collettiva:</a:t>
            </a:r>
            <a:endParaRPr lang="it-IT" dirty="0"/>
          </a:p>
          <a:p>
            <a:pPr algn="just"/>
            <a:r>
              <a:rPr lang="it-IT" b="1" dirty="0"/>
              <a:t>ORRIZZONTALE </a:t>
            </a:r>
          </a:p>
          <a:p>
            <a:pPr algn="just"/>
            <a:r>
              <a:rPr lang="it-IT" dirty="0"/>
              <a:t>(riduzione di orario giornaliera)</a:t>
            </a:r>
          </a:p>
          <a:p>
            <a:pPr algn="just"/>
            <a:r>
              <a:rPr lang="it-IT" b="1" dirty="0"/>
              <a:t>VERTICALE</a:t>
            </a:r>
          </a:p>
          <a:p>
            <a:pPr algn="just"/>
            <a:r>
              <a:rPr lang="it-IT" dirty="0"/>
              <a:t>(tempo pieno in alcuni giorni della settimana , mese, anno)</a:t>
            </a:r>
          </a:p>
          <a:p>
            <a:pPr algn="just"/>
            <a:r>
              <a:rPr lang="it-IT" b="1" dirty="0"/>
              <a:t>MISTO</a:t>
            </a:r>
            <a:r>
              <a:rPr lang="it-IT" dirty="0"/>
              <a:t> (combinazione delle precedenti tipologie</a:t>
            </a:r>
            <a:r>
              <a:rPr lang="it-IT" dirty="0" smtClean="0"/>
              <a:t>)</a:t>
            </a:r>
          </a:p>
          <a:p>
            <a:pPr algn="just"/>
            <a:r>
              <a:rPr lang="it-IT" dirty="0" smtClean="0"/>
              <a:t>Il </a:t>
            </a:r>
            <a:r>
              <a:rPr lang="it-IT" dirty="0" err="1" smtClean="0"/>
              <a:t>D.L.vo</a:t>
            </a:r>
            <a:r>
              <a:rPr lang="it-IT" dirty="0" smtClean="0"/>
              <a:t> 81/2015 ha disciplinato e riordinato questo contratto soprassedendo a tutte queste distribuzioni di orario che di fatto ancora esistono , introducendo la possibilità di applicazione di clausole elastiche , laddove non previste dalla contrattazione collettiva di riferimento, al fine di pattuire un aumento  dell’orario di lavoro, in accordo con il lavoratore e tramite certificazione del contratto.</a:t>
            </a:r>
          </a:p>
          <a:p>
            <a:pPr algn="just"/>
            <a:r>
              <a:rPr lang="it-IT" dirty="0" smtClean="0"/>
              <a:t>Le clausole elastiche determinano un incremento definitivo della quantità della prestazione, a differenza del lavoro supplementare o straordinario ove si verifica solamente un aumento temporaneo della stessa.</a:t>
            </a:r>
            <a:endParaRPr lang="it-IT" dirty="0"/>
          </a:p>
          <a:p>
            <a:endParaRPr lang="it-IT" dirty="0"/>
          </a:p>
        </p:txBody>
      </p:sp>
      <p:sp>
        <p:nvSpPr>
          <p:cNvPr id="3" name="Titolo 2"/>
          <p:cNvSpPr>
            <a:spLocks noGrp="1"/>
          </p:cNvSpPr>
          <p:nvPr>
            <p:ph type="title"/>
          </p:nvPr>
        </p:nvSpPr>
        <p:spPr>
          <a:xfrm>
            <a:off x="827584" y="5157192"/>
            <a:ext cx="7543800" cy="914400"/>
          </a:xfrm>
        </p:spPr>
        <p:txBody>
          <a:bodyPr/>
          <a:lstStyle/>
          <a:p>
            <a:r>
              <a:rPr lang="it-IT" sz="4000" dirty="0" smtClean="0"/>
              <a:t>LAVORO A TEMPO PARZIALE</a:t>
            </a:r>
            <a:endParaRPr lang="it-IT" sz="4000" dirty="0"/>
          </a:p>
        </p:txBody>
      </p:sp>
      <p:sp>
        <p:nvSpPr>
          <p:cNvPr id="4" name="Segnaposto piè di pagina 3"/>
          <p:cNvSpPr>
            <a:spLocks noGrp="1"/>
          </p:cNvSpPr>
          <p:nvPr>
            <p:ph type="ftr" sz="quarter" idx="12"/>
          </p:nvPr>
        </p:nvSpPr>
        <p:spPr>
          <a:xfrm>
            <a:off x="1763688" y="6154738"/>
            <a:ext cx="5976664" cy="365125"/>
          </a:xfrm>
        </p:spPr>
        <p:txBody>
          <a:bodyPr/>
          <a:lstStyle/>
          <a:p>
            <a:pPr algn="ctr"/>
            <a:r>
              <a:rPr lang="it-IT" dirty="0" smtClean="0"/>
              <a:t>Travagli </a:t>
            </a:r>
            <a:r>
              <a:rPr lang="it-IT" dirty="0" err="1" smtClean="0"/>
              <a:t>d.ssa</a:t>
            </a:r>
            <a:r>
              <a:rPr lang="it-IT" dirty="0" smtClean="0"/>
              <a:t> Angela Consulente del Lavoro -  a.travagli@ferraraimprendo.it - www.bizzarritravagli.com</a:t>
            </a:r>
            <a:endParaRPr lang="it-IT" dirty="0"/>
          </a:p>
        </p:txBody>
      </p:sp>
    </p:spTree>
    <p:extLst>
      <p:ext uri="{BB962C8B-B14F-4D97-AF65-F5344CB8AC3E}">
        <p14:creationId xmlns:p14="http://schemas.microsoft.com/office/powerpoint/2010/main" val="293956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404664"/>
            <a:ext cx="8448600" cy="4377679"/>
          </a:xfrm>
        </p:spPr>
        <p:txBody>
          <a:bodyPr/>
          <a:lstStyle/>
          <a:p>
            <a:endParaRPr lang="it-IT" dirty="0"/>
          </a:p>
        </p:txBody>
      </p:sp>
      <p:sp>
        <p:nvSpPr>
          <p:cNvPr id="3" name="Titolo 2"/>
          <p:cNvSpPr>
            <a:spLocks noGrp="1"/>
          </p:cNvSpPr>
          <p:nvPr>
            <p:ph type="title"/>
          </p:nvPr>
        </p:nvSpPr>
        <p:spPr/>
        <p:txBody>
          <a:bodyPr/>
          <a:lstStyle/>
          <a:p>
            <a:r>
              <a:rPr lang="it-IT" dirty="0" smtClean="0"/>
              <a:t>I CONTRATTI FLESSIBILI</a:t>
            </a:r>
            <a:endParaRPr lang="it-IT" dirty="0"/>
          </a:p>
        </p:txBody>
      </p:sp>
      <p:sp>
        <p:nvSpPr>
          <p:cNvPr id="4" name="Segnaposto piè di pagina 3"/>
          <p:cNvSpPr>
            <a:spLocks noGrp="1"/>
          </p:cNvSpPr>
          <p:nvPr>
            <p:ph type="ftr" sz="quarter" idx="12"/>
          </p:nvPr>
        </p:nvSpPr>
        <p:spPr>
          <a:xfrm>
            <a:off x="822960" y="6154738"/>
            <a:ext cx="7062422" cy="365125"/>
          </a:xfrm>
        </p:spPr>
        <p:txBody>
          <a:bodyPr/>
          <a:lstStyle/>
          <a:p>
            <a:r>
              <a:rPr lang="it-IT" dirty="0" smtClean="0"/>
              <a:t>	</a:t>
            </a:r>
            <a:r>
              <a:rPr lang="it-IT" b="1" dirty="0" smtClean="0"/>
              <a:t>Travagli </a:t>
            </a:r>
            <a:r>
              <a:rPr lang="it-IT" b="1" dirty="0" err="1" smtClean="0"/>
              <a:t>d.ssa</a:t>
            </a:r>
            <a:r>
              <a:rPr lang="it-IT" b="1" dirty="0" smtClean="0"/>
              <a:t> Angela Consulente del Lavoro -  a.travagli@ferraraimprendo.it – </a:t>
            </a:r>
          </a:p>
          <a:p>
            <a:r>
              <a:rPr lang="it-IT" b="1" dirty="0"/>
              <a:t>	</a:t>
            </a:r>
            <a:r>
              <a:rPr lang="it-IT" b="1" dirty="0" smtClean="0"/>
              <a:t>		www.bizzarritravagli.com</a:t>
            </a:r>
            <a:endParaRPr lang="it-IT" b="1" dirty="0"/>
          </a:p>
        </p:txBody>
      </p:sp>
      <p:sp>
        <p:nvSpPr>
          <p:cNvPr id="5" name="Elaborazione 4"/>
          <p:cNvSpPr/>
          <p:nvPr/>
        </p:nvSpPr>
        <p:spPr>
          <a:xfrm>
            <a:off x="626705" y="620688"/>
            <a:ext cx="1922512" cy="140694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CONTRATTO</a:t>
            </a:r>
          </a:p>
          <a:p>
            <a:pPr algn="ctr"/>
            <a:r>
              <a:rPr lang="it-IT" dirty="0" smtClean="0"/>
              <a:t>INTERMITTENTE </a:t>
            </a:r>
            <a:endParaRPr lang="it-IT" dirty="0"/>
          </a:p>
        </p:txBody>
      </p:sp>
      <p:sp>
        <p:nvSpPr>
          <p:cNvPr id="6" name="Ovale 5"/>
          <p:cNvSpPr/>
          <p:nvPr/>
        </p:nvSpPr>
        <p:spPr>
          <a:xfrm>
            <a:off x="5724128" y="1124744"/>
            <a:ext cx="2161254" cy="10897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VOUCHER</a:t>
            </a:r>
            <a:endParaRPr lang="it-IT" dirty="0"/>
          </a:p>
        </p:txBody>
      </p:sp>
      <p:sp>
        <p:nvSpPr>
          <p:cNvPr id="7" name="Elaborazione alternativa 6"/>
          <p:cNvSpPr/>
          <p:nvPr/>
        </p:nvSpPr>
        <p:spPr>
          <a:xfrm>
            <a:off x="3574707" y="455568"/>
            <a:ext cx="1677888" cy="158139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CONTRATT PART TIME</a:t>
            </a:r>
            <a:endParaRPr lang="it-IT" dirty="0"/>
          </a:p>
        </p:txBody>
      </p:sp>
      <p:sp>
        <p:nvSpPr>
          <p:cNvPr id="8" name="Fumetto 3 7"/>
          <p:cNvSpPr/>
          <p:nvPr/>
        </p:nvSpPr>
        <p:spPr>
          <a:xfrm>
            <a:off x="1259632" y="2420888"/>
            <a:ext cx="2081673" cy="93610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CO.CO.CO ?</a:t>
            </a:r>
            <a:endParaRPr lang="it-IT" dirty="0"/>
          </a:p>
        </p:txBody>
      </p:sp>
      <p:sp>
        <p:nvSpPr>
          <p:cNvPr id="9" name="Esplosione 1 8"/>
          <p:cNvSpPr/>
          <p:nvPr/>
        </p:nvSpPr>
        <p:spPr>
          <a:xfrm>
            <a:off x="4750330" y="2214464"/>
            <a:ext cx="4108849"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SOMMINISTRATO</a:t>
            </a:r>
            <a:endParaRPr lang="it-IT" dirty="0"/>
          </a:p>
        </p:txBody>
      </p:sp>
      <p:sp>
        <p:nvSpPr>
          <p:cNvPr id="10" name="Rettangolo arrotondato 9"/>
          <p:cNvSpPr/>
          <p:nvPr/>
        </p:nvSpPr>
        <p:spPr>
          <a:xfrm>
            <a:off x="928326" y="3691880"/>
            <a:ext cx="177146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IL CONTRATTO A TERMINE</a:t>
            </a:r>
            <a:endParaRPr lang="it-IT" dirty="0"/>
          </a:p>
        </p:txBody>
      </p:sp>
      <p:sp>
        <p:nvSpPr>
          <p:cNvPr id="11" name="Rettangolo 10"/>
          <p:cNvSpPr/>
          <p:nvPr/>
        </p:nvSpPr>
        <p:spPr>
          <a:xfrm>
            <a:off x="3491880" y="3691880"/>
            <a:ext cx="3244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L’APPRENDISTATO</a:t>
            </a:r>
            <a:endParaRPr lang="it-IT" dirty="0"/>
          </a:p>
        </p:txBody>
      </p:sp>
    </p:spTree>
    <p:extLst>
      <p:ext uri="{BB962C8B-B14F-4D97-AF65-F5344CB8AC3E}">
        <p14:creationId xmlns:p14="http://schemas.microsoft.com/office/powerpoint/2010/main" val="2895175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re">
  <a:themeElements>
    <a:clrScheme name="Elementa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re">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re">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1086</TotalTime>
  <Words>4354</Words>
  <Application>Microsoft Office PowerPoint</Application>
  <PresentationFormat>Presentazione su schermo (4:3)</PresentationFormat>
  <Paragraphs>592</Paragraphs>
  <Slides>65</Slides>
  <Notes>1</Notes>
  <HiddenSlides>0</HiddenSlides>
  <MMClips>0</MMClips>
  <ScaleCrop>false</ScaleCrop>
  <HeadingPairs>
    <vt:vector size="4" baseType="variant">
      <vt:variant>
        <vt:lpstr>Tema</vt:lpstr>
      </vt:variant>
      <vt:variant>
        <vt:i4>1</vt:i4>
      </vt:variant>
      <vt:variant>
        <vt:lpstr>Titoli diapositive</vt:lpstr>
      </vt:variant>
      <vt:variant>
        <vt:i4>65</vt:i4>
      </vt:variant>
    </vt:vector>
  </HeadingPairs>
  <TitlesOfParts>
    <vt:vector size="66" baseType="lpstr">
      <vt:lpstr>Elementare</vt:lpstr>
      <vt:lpstr>UNIVERSITA’ DI FERRARA  7 APRILE 2016  </vt:lpstr>
      <vt:lpstr>1.  Lavoro subordinato 2.  Contratto a tempo indeterminato 3.  Contratto a tempo determinato 4.  Contratto a tempo parziale 5.  Contratto di apprendistato 6.  Contratto intermittente 7.  Contratto di somministrazione 8.  Contratto di lavoro accessorio 9.  Contratto di co.co.co. 10. Il tirocinio</vt:lpstr>
      <vt:lpstr> LAVORO SUBORDINATO</vt:lpstr>
      <vt:lpstr>LAVORO SUBORDINATO</vt:lpstr>
      <vt:lpstr>LAVORO SUBORDINATO A TEMPO INDETERMINATO (PURO)</vt:lpstr>
      <vt:lpstr>IL CONTRATTO A TERMINE</vt:lpstr>
      <vt:lpstr>IL CONTRATTO A TERMINE</vt:lpstr>
      <vt:lpstr>LAVORO A TEMPO PARZIALE</vt:lpstr>
      <vt:lpstr>I CONTRATTI FLESSIBILI</vt:lpstr>
      <vt:lpstr>LAVORO ACCESSORIO</vt:lpstr>
      <vt:lpstr>IL VOUCHER IN PRATICA</vt:lpstr>
      <vt:lpstr>IL VOUCHER COME FUNZIONA</vt:lpstr>
      <vt:lpstr>LAVORO INTERMITTENTE</vt:lpstr>
      <vt:lpstr>LAVORO INTERMITTENTE</vt:lpstr>
      <vt:lpstr>LAVORO INTERMITTENTE</vt:lpstr>
      <vt:lpstr>CO.CO.CO.</vt:lpstr>
      <vt:lpstr>CO.CO.CO.</vt:lpstr>
      <vt:lpstr>SOMMINISTRAZIONE</vt:lpstr>
      <vt:lpstr>SOMMINISTRAZIONE</vt:lpstr>
      <vt:lpstr>SOMMINISTRAZIONE</vt:lpstr>
      <vt:lpstr>APPRENDISTATO</vt:lpstr>
      <vt:lpstr>APPRENDISTATO</vt:lpstr>
      <vt:lpstr>PIANO FORMATIVO </vt:lpstr>
      <vt:lpstr>FORMAZIONE DELL’APPRENDISTA</vt:lpstr>
      <vt:lpstr>TIROCINI FORMATIVI, STAGIONALI , DI INSERIMENTO</vt:lpstr>
      <vt:lpstr>TIROCINI NON CURRICULARI</vt:lpstr>
      <vt:lpstr>TIROCINIO</vt:lpstr>
      <vt:lpstr>ATTIVAZIONE TIROCINIO</vt:lpstr>
      <vt:lpstr>TIROCINIO IN GARANZIA GIOVANI</vt:lpstr>
      <vt:lpstr>I CONTRATTI DI LAVORO IN PRATICA E ISTITUTI COMPETENTI</vt:lpstr>
      <vt:lpstr>ESEMPIO PRATICO </vt:lpstr>
      <vt:lpstr>ESEMPIO PRATICO (2)</vt:lpstr>
      <vt:lpstr>ESEMPIO PRATICO (3)</vt:lpstr>
      <vt:lpstr>ESEMPIO PRATICO (4)</vt:lpstr>
      <vt:lpstr>ESEMPIO PRATICO (5)</vt:lpstr>
      <vt:lpstr>ESEMPIO PRATICO (6)</vt:lpstr>
      <vt:lpstr>SECONDA PARTE</vt:lpstr>
      <vt:lpstr>CI VEDIAMO AL LAVORO</vt:lpstr>
      <vt:lpstr>COME MI PRESENTO</vt:lpstr>
      <vt:lpstr>UN PO’ DI INDAGINI</vt:lpstr>
      <vt:lpstr>COSA SCELGO</vt:lpstr>
      <vt:lpstr>OPPORTUNITA’: VADO ALL’ESTERO?</vt:lpstr>
      <vt:lpstr>IL MIO CV: COME LO SCRIVO</vt:lpstr>
      <vt:lpstr>STUDIARE E LAVORARE E’ POSSIBILE? : APPRENDISTATO</vt:lpstr>
      <vt:lpstr>ACCEDO AL LAVORO CON IL TIROCINIO FORMATIVO</vt:lpstr>
      <vt:lpstr>Fondazione Consulenti per il lavoro</vt:lpstr>
      <vt:lpstr>UN AIUTINO WEB 3.0 PER CERCARE UN LAVORO</vt:lpstr>
      <vt:lpstr>DATI SULL’OCCUPAZIONE Fonte SHRPPL Padova</vt:lpstr>
      <vt:lpstr>     DATI SULL’OCCUPAZIONE  Fonte SHRPPL Padova</vt:lpstr>
      <vt:lpstr> RAPPORTI DI LAVOROATTIVATI 2015</vt:lpstr>
      <vt:lpstr>Consulente del lavoro : un’opportunità</vt:lpstr>
      <vt:lpstr>Accedere alla Professione di Consulente del lavoro</vt:lpstr>
      <vt:lpstr>Accesso al Tirocinio</vt:lpstr>
      <vt:lpstr>Modalità di svolgimento</vt:lpstr>
      <vt:lpstr>Modalità di svolgimento</vt:lpstr>
      <vt:lpstr>La figura del Consulente del lavoro nel Jobs Act</vt:lpstr>
      <vt:lpstr>La figura del Consulente del lavoro nel Jobs Act</vt:lpstr>
      <vt:lpstr>IL CONSULENTE DEL LAVORO RIVESTE UN RUOLO FONDAMENTALE, COLLOCANDOSI IN UNA POSIZIONE CENTRALE TRA IMPRESE , LAVORATORI, SINDACATI, ENTRA NEI PROCESSI ECONOMICI AZIENDALI E NE FAVORISCE LO SVILUPPO, </vt:lpstr>
      <vt:lpstr>E’ COLUI CHE GESTISCE LE RISORSE UMANE A 360°, FACENDO RISPETTARE LE REGOLE PREVISTE DALLA NORMATIVA, DALLA CONTRATTAZIONE AZIENDALE E COLLETTIVA,  FAVORENDO LE ESIGENZE DEL PROPRIO CLIENTE,  IL CONSULENTE E’ UN ESPERTO IN MATERIA DI LAVORO , SI OCCUPA DELLA FASE CHE ANTECEDE L’ENTRATA NEL MONDO DEL LAVORO DEL LAVORATORE, ATTRAVERSO LA SELEZIONE DEL PERSONALE, SI OCCUPA DELLA CONTRATTAZIONE AZIENDALE,  DI CONSIGLIARE IL CONTRATTO DI LAVORO PIU’ CONSONO PER L’ESIGENZA DEL CLIENTE E IN BASE ALLA NORMATIVA DEL MOMENTO </vt:lpstr>
      <vt:lpstr>GESTISCE I RAPPORTI DI LAVORO DALLA LORO COSTITUZIONE, ALLA COSTANZA DI LAVORO, ALLA FASE ESPULSIVA DEL LAVORATORE,  ATTRAVERSO L’ELABORAZIONE DEI CEDOLINI PAGA E TUTTI GLI ADEMPIMENTI ANNESSI E CONNESSI A SECONDA DELLE ESIGENZE DEI LAVORATORI E DELLE AZIENDE, TIENE I RAPPORTI CON GLI ISTITUTI DI PREVIDENZA , CON GLI ISTITUTI ASSICURATIVI ASSICURANDO AZIENDE E LAVORATORI, SI OCCUPA DEL CONTENZIOSO  IN MATERIA DI LAVORO, DI CONCILIAZIONE, DI LICENZIAMENTI , E’ PRESENTE ANCHE NELLA FASE ESPULSIVA DEL RAPPORTO DI LAVORO, SI OCCUPA DELLA GESTIONE DELL’AZIENDA E DEI LAVORATORI NELLE FASI DI CRISI AZIENDALI ATTRAVERSO IL RICORSO ALL’UTILIZZO DEGLI AMMORTIZZATORI SOCIALI,  </vt:lpstr>
      <vt:lpstr>IL CONSULENTE E’ CHIAMATO AD INTERVENIRE NELLE VERTENZE TRA LAVORATORI E DATORI DI LAVORO O TRA AZIENDE E ENTI, E’ A FIANCO DELLE AZIENDE IN CASO DI ACCESSI ISPETTIVI DA PARTE DEGLI ISTITUTI PER SUPPORTARE IL PROPRIO CLIENTE NELLA FASE VERIFICATRICE, NONCHE’ NELLA FASE OPPOSITIVA NEL CASO IN CUI SI INTENDA RICORRERE AVERSO I PROVVEDIMENTI NOTIFICATI ALL’AZIENDA IN VIA AMMINISTRATIVA,  NON DA ULTIMO IL CONSULENTE E’ PUNTO DI RIFERIMENTO ANCHE PER  L’ORGANIZZAZIONE  E IL BENESSERE AZIENDALE, OFFRE SERVIZI SPECIFICI NEL CAMPO DELLA SICUREZZA SUL LAVORO, SUI CORSI DI FORMAZIONE FINANZIATA, PIO’ DARE CONSIGLI SUL WELFARE AZIENDALI, SULL’UTILIZZO DI EVENTUALI AGEVOLAZIONI,  PUO’ OCCUPARSI ANCHE DI PREVIDENZA, DI FINANZIAMENTI AGEVOLATI .  </vt:lpstr>
      <vt:lpstr>Il Consulente del Lavoro</vt:lpstr>
      <vt:lpstr>www.consulentidellavoro.it</vt:lpstr>
      <vt:lpstr>«Prendete in mano la vostra vita e fatene un capolavoro»       Karol Wojtyla</vt:lpstr>
      <vt:lpstr>Per oggi abbiamo finito!!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UNIVERSITA’ DI FERRARA  7 APRILE 2016</dc:title>
  <dc:creator>Angela Travagli</dc:creator>
  <cp:lastModifiedBy>Angela Travagli</cp:lastModifiedBy>
  <cp:revision>71</cp:revision>
  <dcterms:created xsi:type="dcterms:W3CDTF">2016-03-29T14:54:54Z</dcterms:created>
  <dcterms:modified xsi:type="dcterms:W3CDTF">2016-04-07T09:36:44Z</dcterms:modified>
</cp:coreProperties>
</file>